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50"/>
  </p:notesMasterIdLst>
  <p:handoutMasterIdLst>
    <p:handoutMasterId r:id="rId51"/>
  </p:handoutMasterIdLst>
  <p:sldIdLst>
    <p:sldId id="256" r:id="rId3"/>
    <p:sldId id="270" r:id="rId4"/>
    <p:sldId id="371" r:id="rId5"/>
    <p:sldId id="404" r:id="rId6"/>
    <p:sldId id="405" r:id="rId7"/>
    <p:sldId id="406" r:id="rId8"/>
    <p:sldId id="407" r:id="rId9"/>
    <p:sldId id="408" r:id="rId10"/>
    <p:sldId id="409" r:id="rId11"/>
    <p:sldId id="410" r:id="rId12"/>
    <p:sldId id="411" r:id="rId13"/>
    <p:sldId id="412" r:id="rId14"/>
    <p:sldId id="413" r:id="rId15"/>
    <p:sldId id="414" r:id="rId16"/>
    <p:sldId id="415" r:id="rId17"/>
    <p:sldId id="416" r:id="rId18"/>
    <p:sldId id="417" r:id="rId19"/>
    <p:sldId id="418" r:id="rId20"/>
    <p:sldId id="419" r:id="rId21"/>
    <p:sldId id="420" r:id="rId22"/>
    <p:sldId id="421" r:id="rId23"/>
    <p:sldId id="422" r:id="rId24"/>
    <p:sldId id="372" r:id="rId25"/>
    <p:sldId id="423" r:id="rId26"/>
    <p:sldId id="424" r:id="rId27"/>
    <p:sldId id="425" r:id="rId28"/>
    <p:sldId id="426" r:id="rId29"/>
    <p:sldId id="427" r:id="rId30"/>
    <p:sldId id="428" r:id="rId31"/>
    <p:sldId id="403" r:id="rId32"/>
    <p:sldId id="430" r:id="rId33"/>
    <p:sldId id="431" r:id="rId34"/>
    <p:sldId id="432" r:id="rId35"/>
    <p:sldId id="433" r:id="rId36"/>
    <p:sldId id="434" r:id="rId37"/>
    <p:sldId id="435" r:id="rId38"/>
    <p:sldId id="436" r:id="rId39"/>
    <p:sldId id="437" r:id="rId40"/>
    <p:sldId id="438" r:id="rId41"/>
    <p:sldId id="439" r:id="rId42"/>
    <p:sldId id="440" r:id="rId43"/>
    <p:sldId id="441" r:id="rId44"/>
    <p:sldId id="442" r:id="rId45"/>
    <p:sldId id="443" r:id="rId46"/>
    <p:sldId id="444" r:id="rId47"/>
    <p:sldId id="445" r:id="rId48"/>
    <p:sldId id="446" r:id="rId49"/>
  </p:sldIdLst>
  <p:sldSz cx="9144000" cy="6858000" type="screen4x3"/>
  <p:notesSz cx="6881813" cy="9296400"/>
  <p:custDataLst>
    <p:tags r:id="rId52"/>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45" autoAdjust="0"/>
    <p:restoredTop sz="98475" autoAdjust="0"/>
  </p:normalViewPr>
  <p:slideViewPr>
    <p:cSldViewPr>
      <p:cViewPr>
        <p:scale>
          <a:sx n="60" d="100"/>
          <a:sy n="60" d="100"/>
        </p:scale>
        <p:origin x="-1602" y="-4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A03488C4-98EB-4F11-A782-CA71C8804C44}" type="datetimeFigureOut">
              <a:rPr lang="en-US"/>
              <a:pPr>
                <a:defRPr/>
              </a:pPr>
              <a:t>6/16/2013</a:t>
            </a:fld>
            <a:endParaRPr lang="en-US"/>
          </a:p>
        </p:txBody>
      </p:sp>
      <p:sp>
        <p:nvSpPr>
          <p:cNvPr id="4" name="Footer Placeholder 3"/>
          <p:cNvSpPr>
            <a:spLocks noGrp="1"/>
          </p:cNvSpPr>
          <p:nvPr>
            <p:ph type="ftr" sz="quarter" idx="2"/>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418" cy="464205"/>
          </a:xfrm>
          <a:prstGeom prst="rect">
            <a:avLst/>
          </a:prstGeom>
        </p:spPr>
        <p:txBody>
          <a:bodyPr vert="horz" lIns="92437" tIns="46219" rIns="92437" bIns="4621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7902" y="1"/>
            <a:ext cx="2982418" cy="464205"/>
          </a:xfrm>
          <a:prstGeom prst="rect">
            <a:avLst/>
          </a:prstGeom>
        </p:spPr>
        <p:txBody>
          <a:bodyPr vert="horz" lIns="92437" tIns="46219" rIns="92437" bIns="46219" rtlCol="0"/>
          <a:lstStyle>
            <a:lvl1pPr algn="r" fontAlgn="auto">
              <a:spcBef>
                <a:spcPts val="0"/>
              </a:spcBef>
              <a:spcAft>
                <a:spcPts val="0"/>
              </a:spcAft>
              <a:defRPr sz="1200">
                <a:latin typeface="+mn-lt"/>
                <a:cs typeface="+mn-cs"/>
              </a:defRPr>
            </a:lvl1pPr>
          </a:lstStyle>
          <a:p>
            <a:pPr>
              <a:defRPr/>
            </a:pPr>
            <a:fld id="{9871A247-393C-4DAC-A451-1BDF64ED9417}" type="datetimeFigureOut">
              <a:rPr lang="en-US"/>
              <a:pPr>
                <a:defRPr/>
              </a:pPr>
              <a:t>6/16/2013</a:t>
            </a:fld>
            <a:endParaRPr lang="en-US"/>
          </a:p>
        </p:txBody>
      </p:sp>
      <p:sp>
        <p:nvSpPr>
          <p:cNvPr id="4" name="Slide Image Placeholder 3"/>
          <p:cNvSpPr>
            <a:spLocks noGrp="1" noRot="1" noChangeAspect="1"/>
          </p:cNvSpPr>
          <p:nvPr>
            <p:ph type="sldImg" idx="2"/>
          </p:nvPr>
        </p:nvSpPr>
        <p:spPr>
          <a:xfrm>
            <a:off x="1117600" y="698500"/>
            <a:ext cx="4646613" cy="3486150"/>
          </a:xfrm>
          <a:prstGeom prst="rect">
            <a:avLst/>
          </a:prstGeom>
          <a:noFill/>
          <a:ln w="12700">
            <a:solidFill>
              <a:prstClr val="black"/>
            </a:solidFill>
          </a:ln>
        </p:spPr>
        <p:txBody>
          <a:bodyPr vert="horz" lIns="92437" tIns="46219" rIns="92437" bIns="46219" rtlCol="0" anchor="ctr"/>
          <a:lstStyle/>
          <a:p>
            <a:pPr lvl="0"/>
            <a:endParaRPr lang="en-US" noProof="0"/>
          </a:p>
        </p:txBody>
      </p:sp>
      <p:sp>
        <p:nvSpPr>
          <p:cNvPr id="5" name="Notes Placeholder 4"/>
          <p:cNvSpPr>
            <a:spLocks noGrp="1"/>
          </p:cNvSpPr>
          <p:nvPr>
            <p:ph type="body" sz="quarter" idx="3"/>
          </p:nvPr>
        </p:nvSpPr>
        <p:spPr>
          <a:xfrm>
            <a:off x="688481" y="4416099"/>
            <a:ext cx="5504853" cy="4182457"/>
          </a:xfrm>
          <a:prstGeom prst="rect">
            <a:avLst/>
          </a:prstGeom>
        </p:spPr>
        <p:txBody>
          <a:bodyPr vert="horz" lIns="92437" tIns="46219" rIns="92437" bIns="4621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0659"/>
            <a:ext cx="2982418" cy="464205"/>
          </a:xfrm>
          <a:prstGeom prst="rect">
            <a:avLst/>
          </a:prstGeom>
        </p:spPr>
        <p:txBody>
          <a:bodyPr vert="horz" lIns="92437" tIns="46219" rIns="92437" bIns="4621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7902" y="8830659"/>
            <a:ext cx="2982418" cy="464205"/>
          </a:xfrm>
          <a:prstGeom prst="rect">
            <a:avLst/>
          </a:prstGeom>
        </p:spPr>
        <p:txBody>
          <a:bodyPr vert="horz" lIns="92437" tIns="46219" rIns="92437" bIns="46219" rtlCol="0" anchor="b"/>
          <a:lstStyle>
            <a:lvl1pPr algn="r" fontAlgn="auto">
              <a:spcBef>
                <a:spcPts val="0"/>
              </a:spcBef>
              <a:spcAft>
                <a:spcPts val="0"/>
              </a:spcAft>
              <a:defRPr sz="12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a:defRPr/>
            </a:pPr>
            <a:fld id="{5C0D4C46-1AA8-43BB-9EEA-990CB60AE1B4}" type="slidenum">
              <a:rPr lang="en-US" smtClean="0">
                <a:latin typeface="Arial" pitchFamily="34" charset="0"/>
              </a:rPr>
              <a:pPr>
                <a:defRPr/>
              </a:pPr>
              <a:t>12</a:t>
            </a:fld>
            <a:endParaRPr lang="en-US" smtClean="0">
              <a:latin typeface="Arial" pitchFamily="34" charset="0"/>
            </a:endParaRPr>
          </a:p>
        </p:txBody>
      </p:sp>
      <p:sp>
        <p:nvSpPr>
          <p:cNvPr id="128003"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800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 </a:t>
            </a:r>
          </a:p>
          <a:p>
            <a:pPr eaLnBrk="1" hangingPunct="1"/>
            <a:r>
              <a:rPr lang="en-US" b="1" smtClean="0">
                <a:latin typeface="Arial" pitchFamily="34" charset="0"/>
              </a:rPr>
              <a:t> </a:t>
            </a:r>
            <a:r>
              <a:rPr lang="en-US" smtClean="0">
                <a:latin typeface="Arial" pitchFamily="34" charset="0"/>
              </a:rPr>
              <a:t>Students may also be asked to take the next step of summary writing and add the necessary words to make it into a</a:t>
            </a:r>
            <a:r>
              <a:rPr lang="en-US" b="1" smtClean="0">
                <a:latin typeface="Arial" pitchFamily="34" charset="0"/>
              </a:rPr>
              <a:t> “real sentence.”</a:t>
            </a:r>
          </a:p>
          <a:p>
            <a:pPr eaLnBrk="1" hangingPunct="1"/>
            <a:r>
              <a:rPr lang="en-US" smtClean="0">
                <a:latin typeface="Arial" pitchFamily="34" charset="0"/>
              </a:rPr>
              <a:t>Take a moment to add the necessary capitalization, articles, and punctuation to </a:t>
            </a:r>
            <a:r>
              <a:rPr lang="en-US" b="1" smtClean="0">
                <a:latin typeface="Arial" pitchFamily="34" charset="0"/>
              </a:rPr>
              <a:t>make this I.V.F. pre-write into a real sentence.</a:t>
            </a:r>
          </a:p>
          <a:p>
            <a:pPr eaLnBrk="1" hangingPunct="1"/>
            <a:r>
              <a:rPr lang="en-US" b="1" i="1" smtClean="0">
                <a:latin typeface="Arial" pitchFamily="34" charset="0"/>
              </a:rPr>
              <a:t>(click) Reveal your sentence.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p>
            <a:pPr>
              <a:defRPr/>
            </a:pPr>
            <a:fld id="{EB567258-E295-4183-B184-1E24DE9E9313}" type="slidenum">
              <a:rPr lang="en-US" smtClean="0">
                <a:latin typeface="Arial" pitchFamily="34" charset="0"/>
              </a:rPr>
              <a:pPr>
                <a:defRPr/>
              </a:pPr>
              <a:t>13</a:t>
            </a:fld>
            <a:endParaRPr lang="en-US" smtClean="0">
              <a:latin typeface="Arial" pitchFamily="34" charset="0"/>
            </a:endParaRPr>
          </a:p>
        </p:txBody>
      </p:sp>
      <p:sp>
        <p:nvSpPr>
          <p:cNvPr id="129027"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902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smtClean="0">
                <a:latin typeface="Arial" pitchFamily="34" charset="0"/>
              </a:rPr>
              <a:t>For beginning writers, teachers often focus on three “</a:t>
            </a:r>
            <a:r>
              <a:rPr lang="en-US" b="1" smtClean="0">
                <a:latin typeface="Arial" pitchFamily="34" charset="0"/>
              </a:rPr>
              <a:t>magic” summary verbs</a:t>
            </a:r>
            <a:r>
              <a:rPr lang="en-US" smtClean="0">
                <a:latin typeface="Arial" pitchFamily="34" charset="0"/>
              </a:rPr>
              <a:t> – </a:t>
            </a:r>
          </a:p>
          <a:p>
            <a:pPr lvl="1" eaLnBrk="1" hangingPunct="1">
              <a:buFontTx/>
              <a:buChar char="•"/>
            </a:pPr>
            <a:r>
              <a:rPr lang="en-US" i="1" smtClean="0">
                <a:latin typeface="Arial" pitchFamily="34" charset="0"/>
              </a:rPr>
              <a:t>(click) </a:t>
            </a:r>
            <a:r>
              <a:rPr lang="en-US" smtClean="0">
                <a:latin typeface="Arial" pitchFamily="34" charset="0"/>
              </a:rPr>
              <a:t>describes</a:t>
            </a:r>
          </a:p>
          <a:p>
            <a:pPr lvl="1" eaLnBrk="1" hangingPunct="1">
              <a:buFontTx/>
              <a:buChar char="•"/>
            </a:pPr>
            <a:r>
              <a:rPr lang="en-US" i="1" smtClean="0">
                <a:latin typeface="Arial" pitchFamily="34" charset="0"/>
              </a:rPr>
              <a:t>(click) </a:t>
            </a:r>
            <a:r>
              <a:rPr lang="en-US" smtClean="0">
                <a:latin typeface="Arial" pitchFamily="34" charset="0"/>
              </a:rPr>
              <a:t>tells</a:t>
            </a:r>
          </a:p>
          <a:p>
            <a:pPr lvl="1" eaLnBrk="1" hangingPunct="1">
              <a:buFontTx/>
              <a:buChar char="•"/>
            </a:pPr>
            <a:r>
              <a:rPr lang="en-US" i="1" smtClean="0">
                <a:latin typeface="Arial" pitchFamily="34" charset="0"/>
              </a:rPr>
              <a:t>(click) </a:t>
            </a:r>
            <a:r>
              <a:rPr lang="en-US" smtClean="0">
                <a:latin typeface="Arial" pitchFamily="34" charset="0"/>
              </a:rPr>
              <a:t>explains</a:t>
            </a:r>
          </a:p>
          <a:p>
            <a:pPr eaLnBrk="1" hangingPunct="1"/>
            <a:r>
              <a:rPr lang="en-US" smtClean="0">
                <a:latin typeface="Arial" pitchFamily="34" charset="0"/>
              </a:rPr>
              <a:t>Teachers enlarge and print these verbs </a:t>
            </a:r>
            <a:r>
              <a:rPr lang="en-US" b="1" smtClean="0">
                <a:latin typeface="Arial" pitchFamily="34" charset="0"/>
              </a:rPr>
              <a:t>on laminated cardstock</a:t>
            </a:r>
            <a:r>
              <a:rPr lang="en-US" smtClean="0">
                <a:latin typeface="Arial" pitchFamily="34" charset="0"/>
              </a:rPr>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p:txBody>
          <a:bodyPr/>
          <a:lstStyle/>
          <a:p>
            <a:pPr>
              <a:defRPr/>
            </a:pPr>
            <a:fld id="{D132B10C-D9B7-4E77-B48C-AB5B021EBB02}" type="slidenum">
              <a:rPr lang="en-US" smtClean="0">
                <a:latin typeface="Arial" pitchFamily="34" charset="0"/>
              </a:rPr>
              <a:pPr>
                <a:defRPr/>
              </a:pPr>
              <a:t>14</a:t>
            </a:fld>
            <a:endParaRPr lang="en-US" smtClean="0">
              <a:latin typeface="Arial" pitchFamily="34" charset="0"/>
            </a:endParaRPr>
          </a:p>
        </p:txBody>
      </p:sp>
      <p:sp>
        <p:nvSpPr>
          <p:cNvPr id="130051"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3005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Large callout boxes can also be laminated</a:t>
            </a:r>
            <a:r>
              <a:rPr lang="en-US" smtClean="0">
                <a:latin typeface="Arial" pitchFamily="34" charset="0"/>
              </a:rPr>
              <a:t>.  The teacher helps the class arrive at </a:t>
            </a:r>
            <a:r>
              <a:rPr lang="en-US" i="1" smtClean="0">
                <a:latin typeface="Arial" pitchFamily="34" charset="0"/>
              </a:rPr>
              <a:t>(click) </a:t>
            </a:r>
            <a:r>
              <a:rPr lang="en-US" smtClean="0">
                <a:latin typeface="Arial" pitchFamily="34" charset="0"/>
              </a:rPr>
              <a:t>the “I” and the </a:t>
            </a:r>
            <a:r>
              <a:rPr lang="en-US" i="1" smtClean="0">
                <a:latin typeface="Arial" pitchFamily="34" charset="0"/>
              </a:rPr>
              <a:t>(click) </a:t>
            </a:r>
            <a:r>
              <a:rPr lang="en-US" smtClean="0">
                <a:latin typeface="Arial" pitchFamily="34" charset="0"/>
              </a:rPr>
              <a:t>“F” of the summary and writes them on the callout boxes.</a:t>
            </a:r>
          </a:p>
          <a:p>
            <a:pPr lvl="1" eaLnBrk="1" hangingPunct="1">
              <a:buFontTx/>
              <a:buChar char="•"/>
            </a:pPr>
            <a:r>
              <a:rPr lang="en-US" smtClean="0">
                <a:latin typeface="Arial" pitchFamily="34" charset="0"/>
              </a:rPr>
              <a:t>“The story, </a:t>
            </a:r>
            <a:r>
              <a:rPr lang="en-US" i="1" smtClean="0">
                <a:latin typeface="Arial" pitchFamily="34" charset="0"/>
              </a:rPr>
              <a:t>Goldilocks and the Three Bears</a:t>
            </a:r>
            <a:r>
              <a:rPr lang="en-US" smtClean="0">
                <a:latin typeface="Arial" pitchFamily="34" charset="0"/>
              </a:rPr>
              <a:t>,”</a:t>
            </a:r>
          </a:p>
          <a:p>
            <a:pPr lvl="1" eaLnBrk="1" hangingPunct="1">
              <a:buFontTx/>
              <a:buChar char="•"/>
            </a:pPr>
            <a:r>
              <a:rPr lang="en-US" smtClean="0">
                <a:latin typeface="Arial" pitchFamily="34" charset="0"/>
              </a:rPr>
              <a:t>“tells”</a:t>
            </a:r>
          </a:p>
          <a:p>
            <a:pPr lvl="1" eaLnBrk="1" hangingPunct="1">
              <a:buFontTx/>
              <a:buChar char="•"/>
            </a:pPr>
            <a:r>
              <a:rPr lang="en-US" smtClean="0">
                <a:latin typeface="Arial" pitchFamily="34" charset="0"/>
              </a:rPr>
              <a:t>“how Goldilocks was surprised at the bears’ house.”</a:t>
            </a:r>
          </a:p>
          <a:p>
            <a:pPr eaLnBrk="1" hangingPunct="1"/>
            <a:r>
              <a:rPr lang="en-US" smtClean="0">
                <a:latin typeface="Arial" pitchFamily="34" charset="0"/>
              </a:rPr>
              <a:t>Three students are then selected </a:t>
            </a:r>
            <a:r>
              <a:rPr lang="en-US" b="1" smtClean="0">
                <a:latin typeface="Arial" pitchFamily="34" charset="0"/>
              </a:rPr>
              <a:t>to hold each of the parts – </a:t>
            </a:r>
            <a:r>
              <a:rPr lang="en-US" smtClean="0">
                <a:latin typeface="Arial" pitchFamily="34" charset="0"/>
              </a:rPr>
              <a:t>the I, V, and F.</a:t>
            </a:r>
          </a:p>
          <a:p>
            <a:pPr eaLnBrk="1" hangingPunct="1"/>
            <a:r>
              <a:rPr lang="en-US" smtClean="0">
                <a:latin typeface="Arial" pitchFamily="34" charset="0"/>
              </a:rPr>
              <a:t>As the class, </a:t>
            </a:r>
            <a:r>
              <a:rPr lang="en-US" b="1" smtClean="0">
                <a:latin typeface="Arial" pitchFamily="34" charset="0"/>
              </a:rPr>
              <a:t>students chorally read </a:t>
            </a:r>
            <a:r>
              <a:rPr lang="en-US" smtClean="0">
                <a:latin typeface="Arial" pitchFamily="34" charset="0"/>
              </a:rPr>
              <a:t>their class IVF summary sentence.</a:t>
            </a:r>
          </a:p>
          <a:p>
            <a:pPr eaLnBrk="1" hangingPunct="1"/>
            <a:endParaRPr lang="en-US" i="1"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pPr>
              <a:defRPr/>
            </a:pPr>
            <a:fld id="{FAB78CDC-B084-422D-AB6A-94755AE0C6AD}" type="slidenum">
              <a:rPr lang="en-US" smtClean="0">
                <a:latin typeface="Arial" pitchFamily="34" charset="0"/>
              </a:rPr>
              <a:pPr>
                <a:defRPr/>
              </a:pPr>
              <a:t>15</a:t>
            </a:fld>
            <a:endParaRPr lang="en-US" smtClean="0">
              <a:latin typeface="Arial" pitchFamily="34" charset="0"/>
            </a:endParaRPr>
          </a:p>
        </p:txBody>
      </p:sp>
      <p:sp>
        <p:nvSpPr>
          <p:cNvPr id="131075"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3107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For some students this may be your starting point.</a:t>
            </a:r>
          </a:p>
          <a:p>
            <a:pPr eaLnBrk="1" hangingPunct="1"/>
            <a:r>
              <a:rPr lang="en-US" smtClean="0">
                <a:latin typeface="Arial" pitchFamily="34" charset="0"/>
              </a:rPr>
              <a:t>Once students are comfortable with Steps 1 and 2 of the I.V.F. process, many teachers journey into</a:t>
            </a:r>
            <a:r>
              <a:rPr lang="en-US" b="1" smtClean="0">
                <a:latin typeface="Arial" pitchFamily="34" charset="0"/>
              </a:rPr>
              <a:t> </a:t>
            </a:r>
            <a:r>
              <a:rPr lang="en-US" smtClean="0">
                <a:latin typeface="Arial" pitchFamily="34" charset="0"/>
              </a:rPr>
              <a:t>the</a:t>
            </a:r>
            <a:r>
              <a:rPr lang="en-US" b="1" smtClean="0">
                <a:latin typeface="Arial" pitchFamily="34" charset="0"/>
              </a:rPr>
              <a:t> summary paragraph. </a:t>
            </a:r>
          </a:p>
          <a:p>
            <a:pPr eaLnBrk="1" hangingPunct="1"/>
            <a:r>
              <a:rPr lang="en-US" b="1" i="1" smtClean="0">
                <a:latin typeface="Arial" pitchFamily="34" charset="0"/>
              </a:rPr>
              <a:t>(click) </a:t>
            </a:r>
            <a:r>
              <a:rPr lang="en-US" b="1" smtClean="0">
                <a:latin typeface="Arial" pitchFamily="34" charset="0"/>
              </a:rPr>
              <a:t>Step 3</a:t>
            </a:r>
            <a:r>
              <a:rPr lang="en-US" smtClean="0">
                <a:latin typeface="Arial" pitchFamily="34" charset="0"/>
              </a:rPr>
              <a:t> requires students to gather facts and</a:t>
            </a:r>
            <a:r>
              <a:rPr lang="en-US" b="1" smtClean="0">
                <a:latin typeface="Arial" pitchFamily="34" charset="0"/>
              </a:rPr>
              <a:t> compose a simple fact outline.</a:t>
            </a:r>
          </a:p>
          <a:p>
            <a:pPr eaLnBrk="1" hangingPunct="1"/>
            <a:r>
              <a:rPr lang="en-US" smtClean="0">
                <a:latin typeface="Arial" pitchFamily="34" charset="0"/>
              </a:rPr>
              <a:t>Let’s take a look at two samples.  The first is a summary of a narrative, while the second features an expository piece. </a:t>
            </a:r>
          </a:p>
          <a:p>
            <a:pPr eaLnBrk="1" hangingPunct="1"/>
            <a:r>
              <a:rPr lang="en-US" b="1" smtClean="0">
                <a:latin typeface="Arial" pitchFamily="34" charset="0"/>
              </a:rPr>
              <a:t>Continue partner write.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pPr>
              <a:defRPr/>
            </a:pPr>
            <a:fld id="{F4E6A18C-F0C7-44DE-A037-5E92270C8957}" type="slidenum">
              <a:rPr lang="en-US" smtClean="0">
                <a:latin typeface="Arial" pitchFamily="34" charset="0"/>
              </a:rPr>
              <a:pPr>
                <a:defRPr/>
              </a:pPr>
              <a:t>16</a:t>
            </a:fld>
            <a:endParaRPr lang="en-US" smtClean="0">
              <a:latin typeface="Arial" pitchFamily="34" charset="0"/>
            </a:endParaRPr>
          </a:p>
        </p:txBody>
      </p:sp>
      <p:sp>
        <p:nvSpPr>
          <p:cNvPr id="132099"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3210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smtClean="0">
                <a:latin typeface="Arial" pitchFamily="34" charset="0"/>
              </a:rPr>
              <a:t>Step 1  identifies the item </a:t>
            </a:r>
            <a:r>
              <a:rPr lang="en-US" i="1" smtClean="0">
                <a:latin typeface="Arial" pitchFamily="34" charset="0"/>
              </a:rPr>
              <a:t>(click, </a:t>
            </a:r>
            <a:r>
              <a:rPr lang="en-US" smtClean="0">
                <a:latin typeface="Arial" pitchFamily="34" charset="0"/>
              </a:rPr>
              <a:t>the verb </a:t>
            </a:r>
            <a:r>
              <a:rPr lang="en-US" i="1" smtClean="0">
                <a:latin typeface="Arial" pitchFamily="34" charset="0"/>
              </a:rPr>
              <a:t>(click), </a:t>
            </a:r>
            <a:r>
              <a:rPr lang="en-US" smtClean="0">
                <a:latin typeface="Arial" pitchFamily="34" charset="0"/>
              </a:rPr>
              <a:t>and the completion of the thought </a:t>
            </a:r>
            <a:r>
              <a:rPr lang="en-US" i="1" smtClean="0">
                <a:latin typeface="Arial" pitchFamily="34" charset="0"/>
              </a:rPr>
              <a:t>(click). </a:t>
            </a:r>
          </a:p>
          <a:p>
            <a:pPr eaLnBrk="1" hangingPunct="1"/>
            <a:r>
              <a:rPr lang="en-US" smtClean="0">
                <a:latin typeface="Arial" pitchFamily="34" charset="0"/>
              </a:rPr>
              <a:t>Step 2  is the “real” sentence. </a:t>
            </a:r>
            <a:r>
              <a:rPr lang="en-US" i="1" smtClean="0">
                <a:latin typeface="Arial" pitchFamily="34" charset="0"/>
              </a:rPr>
              <a:t>(click)</a:t>
            </a:r>
          </a:p>
          <a:p>
            <a:pPr eaLnBrk="1" hangingPunct="1"/>
            <a:r>
              <a:rPr lang="en-US" smtClean="0">
                <a:latin typeface="Arial" pitchFamily="34" charset="0"/>
              </a:rPr>
              <a:t>Trainers Notes:  Step 3 prompts students to write the facts. </a:t>
            </a:r>
            <a:r>
              <a:rPr lang="en-US" i="1" smtClean="0">
                <a:latin typeface="Arial" pitchFamily="34" charset="0"/>
              </a:rPr>
              <a:t>(click) (click) (click) (click) (click) </a:t>
            </a:r>
            <a:r>
              <a:rPr lang="en-US" smtClean="0">
                <a:latin typeface="Arial" pitchFamily="34" charset="0"/>
              </a:rPr>
              <a:t>Notice how each</a:t>
            </a:r>
            <a:r>
              <a:rPr lang="en-US" b="1" smtClean="0">
                <a:latin typeface="Arial" pitchFamily="34" charset="0"/>
              </a:rPr>
              <a:t> fact leads to the “big idea” </a:t>
            </a:r>
            <a:r>
              <a:rPr lang="en-US" smtClean="0">
                <a:latin typeface="Arial" pitchFamily="34" charset="0"/>
              </a:rPr>
              <a:t>of the summary…</a:t>
            </a:r>
            <a:r>
              <a:rPr lang="en-US" b="1" smtClean="0">
                <a:latin typeface="Arial" pitchFamily="34" charset="0"/>
              </a:rPr>
              <a:t> </a:t>
            </a:r>
            <a:r>
              <a:rPr lang="en-US" smtClean="0">
                <a:latin typeface="Arial" pitchFamily="34" charset="0"/>
              </a:rPr>
              <a:t>that a young girl’s life was changed. </a:t>
            </a:r>
          </a:p>
          <a:p>
            <a:pPr eaLnBrk="1" hangingPunct="1"/>
            <a:r>
              <a:rPr lang="en-US" smtClean="0">
                <a:latin typeface="Arial" pitchFamily="34" charset="0"/>
              </a:rPr>
              <a:t>These facts are merely </a:t>
            </a:r>
            <a:r>
              <a:rPr lang="en-US" b="1" smtClean="0">
                <a:latin typeface="Arial" pitchFamily="34" charset="0"/>
              </a:rPr>
              <a:t>phrases.</a:t>
            </a:r>
            <a:r>
              <a:rPr lang="en-US" smtClean="0">
                <a:latin typeface="Arial" pitchFamily="34" charset="0"/>
              </a:rPr>
              <a:t>  Like the Informal Outline, the </a:t>
            </a:r>
            <a:r>
              <a:rPr lang="en-US" b="1" smtClean="0">
                <a:latin typeface="Arial" pitchFamily="34" charset="0"/>
              </a:rPr>
              <a:t>dashes will be developed </a:t>
            </a:r>
            <a:r>
              <a:rPr lang="en-US" smtClean="0">
                <a:latin typeface="Arial" pitchFamily="34" charset="0"/>
              </a:rPr>
              <a:t>into more detailed sentences when drafting.</a:t>
            </a:r>
          </a:p>
          <a:p>
            <a:pPr eaLnBrk="1" hangingPunct="1"/>
            <a:endParaRPr 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p:txBody>
          <a:bodyPr/>
          <a:lstStyle/>
          <a:p>
            <a:pPr>
              <a:defRPr/>
            </a:pPr>
            <a:fld id="{814D5DED-37C2-4999-B44D-EC4999258214}" type="slidenum">
              <a:rPr lang="en-US" smtClean="0">
                <a:latin typeface="Arial" pitchFamily="34" charset="0"/>
              </a:rPr>
              <a:pPr>
                <a:defRPr/>
              </a:pPr>
              <a:t>17</a:t>
            </a:fld>
            <a:endParaRPr lang="en-US" smtClean="0">
              <a:latin typeface="Arial" pitchFamily="34" charset="0"/>
            </a:endParaRPr>
          </a:p>
        </p:txBody>
      </p:sp>
      <p:sp>
        <p:nvSpPr>
          <p:cNvPr id="133123"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3312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 </a:t>
            </a:r>
          </a:p>
          <a:p>
            <a:pPr eaLnBrk="1" hangingPunct="1"/>
            <a:r>
              <a:rPr lang="en-US" b="1" smtClean="0">
                <a:latin typeface="Arial" pitchFamily="34" charset="0"/>
              </a:rPr>
              <a:t>This is a sample from high school student; nice summary.</a:t>
            </a:r>
          </a:p>
          <a:p>
            <a:pPr eaLnBrk="1" hangingPunct="1"/>
            <a:r>
              <a:rPr lang="en-US" smtClean="0">
                <a:latin typeface="Arial" pitchFamily="34" charset="0"/>
              </a:rPr>
              <a:t>The result….a complete summary </a:t>
            </a:r>
            <a:r>
              <a:rPr lang="en-US" i="1" smtClean="0">
                <a:latin typeface="Arial" pitchFamily="34" charset="0"/>
              </a:rPr>
              <a:t>(click).</a:t>
            </a:r>
            <a:endParaRPr lang="en-US" smtClean="0">
              <a:latin typeface="Arial" pitchFamily="34" charset="0"/>
            </a:endParaRPr>
          </a:p>
          <a:p>
            <a:pPr eaLnBrk="1" hangingPunct="1"/>
            <a:r>
              <a:rPr lang="en-US" smtClean="0">
                <a:latin typeface="Arial" pitchFamily="34" charset="0"/>
              </a:rPr>
              <a:t>Notice how each fact from the outline is</a:t>
            </a:r>
            <a:r>
              <a:rPr lang="en-US" b="1" smtClean="0">
                <a:latin typeface="Arial" pitchFamily="34" charset="0"/>
              </a:rPr>
              <a:t> developed with greater detail and description.</a:t>
            </a:r>
          </a:p>
          <a:p>
            <a:pPr lvl="1" eaLnBrk="1" hangingPunct="1">
              <a:buFontTx/>
              <a:buChar char="•"/>
            </a:pPr>
            <a:r>
              <a:rPr lang="en-US" smtClean="0">
                <a:latin typeface="Arial" pitchFamily="34" charset="0"/>
              </a:rPr>
              <a:t>“The fairytale, </a:t>
            </a:r>
            <a:r>
              <a:rPr lang="en-US" i="1" smtClean="0">
                <a:latin typeface="Arial" pitchFamily="34" charset="0"/>
              </a:rPr>
              <a:t>Cinderella</a:t>
            </a:r>
            <a:r>
              <a:rPr lang="en-US" smtClean="0">
                <a:latin typeface="Arial" pitchFamily="34" charset="0"/>
              </a:rPr>
              <a:t>, tells how a young girl’s life can be changed for the better. Cinderella spent much of her days doing </a:t>
            </a:r>
            <a:r>
              <a:rPr lang="en-US" u="sng" smtClean="0">
                <a:latin typeface="Arial" pitchFamily="34" charset="0"/>
              </a:rPr>
              <a:t>chores</a:t>
            </a:r>
            <a:r>
              <a:rPr lang="en-US" smtClean="0">
                <a:latin typeface="Arial" pitchFamily="34" charset="0"/>
              </a:rPr>
              <a:t> for her mean stepmother and her two ugly stepsisters. A </a:t>
            </a:r>
            <a:r>
              <a:rPr lang="en-US" u="sng" smtClean="0">
                <a:latin typeface="Arial" pitchFamily="34" charset="0"/>
              </a:rPr>
              <a:t>fairy godmother</a:t>
            </a:r>
            <a:r>
              <a:rPr lang="en-US" smtClean="0">
                <a:latin typeface="Arial" pitchFamily="34" charset="0"/>
              </a:rPr>
              <a:t> arrived and granted Cinderella’s wish to attend the prince’s ball.  Dressed in a beautiful gown, Cinderella arrived at the ball and caught the attention of the prince.  They </a:t>
            </a:r>
            <a:r>
              <a:rPr lang="en-US" u="sng" smtClean="0">
                <a:latin typeface="Arial" pitchFamily="34" charset="0"/>
              </a:rPr>
              <a:t>danced</a:t>
            </a:r>
            <a:r>
              <a:rPr lang="en-US" smtClean="0">
                <a:latin typeface="Arial" pitchFamily="34" charset="0"/>
              </a:rPr>
              <a:t> much of the night, but when midnight came, Cinderella ran and lost her slipper.  The prince searched the kingdom and found that Cinderella’s foot </a:t>
            </a:r>
            <a:r>
              <a:rPr lang="en-US" u="sng" smtClean="0">
                <a:latin typeface="Arial" pitchFamily="34" charset="0"/>
              </a:rPr>
              <a:t>fit </a:t>
            </a:r>
            <a:r>
              <a:rPr lang="en-US" smtClean="0">
                <a:latin typeface="Arial" pitchFamily="34" charset="0"/>
              </a:rPr>
              <a:t>in the slipper.  To the surprise of the ugly stepsisters, the prince </a:t>
            </a:r>
            <a:r>
              <a:rPr lang="en-US" u="sng" smtClean="0">
                <a:latin typeface="Arial" pitchFamily="34" charset="0"/>
              </a:rPr>
              <a:t>married</a:t>
            </a:r>
            <a:r>
              <a:rPr lang="en-US" smtClean="0">
                <a:latin typeface="Arial" pitchFamily="34" charset="0"/>
              </a:rPr>
              <a:t> Cinderella, and they spent the rest of their life living happily ever.”</a:t>
            </a:r>
          </a:p>
          <a:p>
            <a:pPr eaLnBrk="1" hangingPunct="1"/>
            <a:r>
              <a:rPr lang="en-US" smtClean="0">
                <a:latin typeface="Arial" pitchFamily="34" charset="0"/>
              </a:rPr>
              <a:t>There is</a:t>
            </a:r>
            <a:r>
              <a:rPr lang="en-US" b="1" smtClean="0">
                <a:latin typeface="Arial" pitchFamily="34" charset="0"/>
              </a:rPr>
              <a:t> no expository conclusion on the summary.</a:t>
            </a:r>
            <a:r>
              <a:rPr lang="en-US" smtClean="0">
                <a:latin typeface="Arial" pitchFamily="34" charset="0"/>
              </a:rPr>
              <a:t>  The message:  Why summarize a summary?</a:t>
            </a:r>
          </a:p>
          <a:p>
            <a:pPr eaLnBrk="1" hangingPunct="1"/>
            <a:r>
              <a:rPr lang="en-US" smtClean="0">
                <a:latin typeface="Arial" pitchFamily="34" charset="0"/>
              </a:rPr>
              <a:t>Is the process the same when summarizing</a:t>
            </a:r>
            <a:r>
              <a:rPr lang="en-US" b="1" smtClean="0">
                <a:latin typeface="Arial" pitchFamily="34" charset="0"/>
              </a:rPr>
              <a:t> expository?</a:t>
            </a:r>
          </a:p>
          <a:p>
            <a:pPr eaLnBrk="1" hangingPunct="1"/>
            <a:r>
              <a:rPr lang="en-US" b="1" smtClean="0">
                <a:latin typeface="Arial" pitchFamily="34" charset="0"/>
              </a:rPr>
              <a:t>Do NOT have younger students go through all of the steps….</a:t>
            </a:r>
          </a:p>
          <a:p>
            <a:pPr eaLnBrk="1" hangingPunct="1"/>
            <a:r>
              <a:rPr lang="en-US" b="1" smtClean="0">
                <a:latin typeface="Arial" pitchFamily="34" charset="0"/>
              </a:rPr>
              <a:t>By third grade they should be able to do all steps</a:t>
            </a:r>
          </a:p>
          <a:p>
            <a:pPr eaLnBrk="1" hangingPunct="1"/>
            <a:r>
              <a:rPr lang="en-US" b="1" smtClean="0">
                <a:latin typeface="Arial" pitchFamily="34" charset="0"/>
              </a:rPr>
              <a:t>Lots of modeling!!!</a:t>
            </a:r>
          </a:p>
          <a:p>
            <a:pPr eaLnBrk="1" hangingPunct="1"/>
            <a:r>
              <a:rPr lang="en-US" b="1" smtClean="0">
                <a:latin typeface="Arial" pitchFamily="34" charset="0"/>
              </a:rPr>
              <a:t>Fact outline is sequential</a:t>
            </a:r>
          </a:p>
          <a:p>
            <a:pPr eaLnBrk="1" hangingPunct="1"/>
            <a:r>
              <a:rPr lang="en-US" b="1" smtClean="0">
                <a:latin typeface="Arial" pitchFamily="34" charset="0"/>
              </a:rPr>
              <a:t>Student samples if have them</a:t>
            </a:r>
          </a:p>
          <a:p>
            <a:pPr eaLnBrk="1" hangingPunct="1"/>
            <a:r>
              <a:rPr lang="en-US" b="1" smtClean="0">
                <a:latin typeface="Arial" pitchFamily="34" charset="0"/>
              </a:rPr>
              <a:t>CHUNK YOUR INSTRUCTION!!!!!</a:t>
            </a:r>
          </a:p>
          <a:p>
            <a:pPr eaLnBrk="1" hangingPunct="1"/>
            <a:endParaRPr lang="en-US" b="1"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Elaborate the slide </a:t>
            </a:r>
          </a:p>
        </p:txBody>
      </p:sp>
      <p:sp>
        <p:nvSpPr>
          <p:cNvPr id="61444" name="Slide Number Placeholder 3"/>
          <p:cNvSpPr>
            <a:spLocks noGrp="1"/>
          </p:cNvSpPr>
          <p:nvPr>
            <p:ph type="sldNum" sz="quarter" idx="5"/>
          </p:nvPr>
        </p:nvSpPr>
        <p:spPr/>
        <p:txBody>
          <a:bodyPr/>
          <a:lstStyle/>
          <a:p>
            <a:pPr>
              <a:defRPr/>
            </a:pPr>
            <a:fld id="{69D443FD-14D4-4FEC-9E6F-1D3439160240}" type="slidenum">
              <a:rPr lang="en-US" smtClean="0">
                <a:latin typeface="Arial" pitchFamily="34" charset="0"/>
              </a:rPr>
              <a:pPr>
                <a:defRPr/>
              </a:pPr>
              <a:t>18</a:t>
            </a:fld>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Refer everyone to the article Who’s Afraid of the Big Bad Wolf found in their handouts. This was a released CSAP items from many years ago with this actual question. Have them complete a summary plan and share out their work. Then show the next slide.</a:t>
            </a:r>
          </a:p>
        </p:txBody>
      </p:sp>
      <p:sp>
        <p:nvSpPr>
          <p:cNvPr id="72708" name="Slide Number Placeholder 3"/>
          <p:cNvSpPr>
            <a:spLocks noGrp="1"/>
          </p:cNvSpPr>
          <p:nvPr>
            <p:ph type="sldNum" sz="quarter" idx="5"/>
          </p:nvPr>
        </p:nvSpPr>
        <p:spPr/>
        <p:txBody>
          <a:bodyPr/>
          <a:lstStyle/>
          <a:p>
            <a:pPr>
              <a:defRPr/>
            </a:pPr>
            <a:fld id="{492FC946-D7CB-4723-9866-E2137C96B509}" type="slidenum">
              <a:rPr lang="en-US" smtClean="0">
                <a:latin typeface="Arial" pitchFamily="34" charset="0"/>
              </a:rPr>
              <a:pPr>
                <a:defRPr/>
              </a:pPr>
              <a:t>19</a:t>
            </a:fld>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This is an example of a completed summary plan.</a:t>
            </a:r>
          </a:p>
        </p:txBody>
      </p:sp>
      <p:sp>
        <p:nvSpPr>
          <p:cNvPr id="73732" name="Slide Number Placeholder 3"/>
          <p:cNvSpPr>
            <a:spLocks noGrp="1"/>
          </p:cNvSpPr>
          <p:nvPr>
            <p:ph type="sldNum" sz="quarter" idx="5"/>
          </p:nvPr>
        </p:nvSpPr>
        <p:spPr/>
        <p:txBody>
          <a:bodyPr/>
          <a:lstStyle/>
          <a:p>
            <a:pPr>
              <a:defRPr/>
            </a:pPr>
            <a:fld id="{B40AD358-ECAC-4360-8D59-844E7DE397B6}" type="slidenum">
              <a:rPr lang="en-US" smtClean="0">
                <a:latin typeface="Arial" pitchFamily="34" charset="0"/>
              </a:rPr>
              <a:pPr>
                <a:defRPr/>
              </a:pPr>
              <a:t>20</a:t>
            </a:fld>
            <a:endParaRPr 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Here is how the plan is written as a summary paragraph. Click on return to start the next section of great short answer. </a:t>
            </a:r>
          </a:p>
        </p:txBody>
      </p:sp>
      <p:sp>
        <p:nvSpPr>
          <p:cNvPr id="74756" name="Slide Number Placeholder 3"/>
          <p:cNvSpPr>
            <a:spLocks noGrp="1"/>
          </p:cNvSpPr>
          <p:nvPr>
            <p:ph type="sldNum" sz="quarter" idx="5"/>
          </p:nvPr>
        </p:nvSpPr>
        <p:spPr/>
        <p:txBody>
          <a:bodyPr/>
          <a:lstStyle/>
          <a:p>
            <a:pPr>
              <a:defRPr/>
            </a:pPr>
            <a:fld id="{AA7CA3B5-30B0-4969-80F9-152866904EAD}" type="slidenum">
              <a:rPr lang="en-US" smtClean="0">
                <a:latin typeface="Arial" pitchFamily="34" charset="0"/>
              </a:rPr>
              <a:pPr>
                <a:defRPr/>
              </a:pPr>
              <a:t>21</a:t>
            </a:fld>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latin typeface="Arial" pitchFamily="34" charset="0"/>
              </a:rPr>
              <a:t>Trainers Notes: </a:t>
            </a:r>
            <a:r>
              <a:rPr lang="en-US" smtClean="0">
                <a:latin typeface="Arial" pitchFamily="34" charset="0"/>
              </a:rPr>
              <a:t>The purpose of this slide it to give the participants a rational for why this strategies is critical and should be addressed sooner than later. Click though each one and end with a quote from Maureen Auman.</a:t>
            </a:r>
          </a:p>
          <a:p>
            <a:endParaRPr lang="en-US" smtClean="0">
              <a:latin typeface="Arial" pitchFamily="34" charset="0"/>
            </a:endParaRPr>
          </a:p>
          <a:p>
            <a:r>
              <a:rPr lang="en-US" b="1" smtClean="0">
                <a:latin typeface="Arial" pitchFamily="34" charset="0"/>
              </a:rPr>
              <a:t>Have group read last box on own</a:t>
            </a:r>
            <a:r>
              <a:rPr lang="en-US" smtClean="0">
                <a:latin typeface="Arial" pitchFamily="34" charset="0"/>
              </a:rPr>
              <a:t> </a:t>
            </a:r>
          </a:p>
        </p:txBody>
      </p:sp>
      <p:sp>
        <p:nvSpPr>
          <p:cNvPr id="47108" name="Slide Number Placeholder 3"/>
          <p:cNvSpPr>
            <a:spLocks noGrp="1"/>
          </p:cNvSpPr>
          <p:nvPr>
            <p:ph type="sldNum" sz="quarter" idx="5"/>
          </p:nvPr>
        </p:nvSpPr>
        <p:spPr/>
        <p:txBody>
          <a:bodyPr/>
          <a:lstStyle/>
          <a:p>
            <a:pPr>
              <a:defRPr/>
            </a:pPr>
            <a:fld id="{C5ECFE52-802A-4A5D-BC6D-A9FAE4505971}" type="slidenum">
              <a:rPr lang="en-US" smtClean="0">
                <a:latin typeface="Arial" pitchFamily="34" charset="0"/>
              </a:rPr>
              <a:pPr>
                <a:defRPr/>
              </a:pPr>
              <a:t>4</a:t>
            </a:fld>
            <a:endParaRPr lang="en-US"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We don’t want teacher to feel like they need to add one more thing to their already full plate. The purpose of this slide is to give them ideas of how they can incorporate this strategy into what they are already doing. Click to reveal each block.</a:t>
            </a:r>
          </a:p>
          <a:p>
            <a:endParaRPr lang="en-US" smtClean="0">
              <a:latin typeface="Arial" pitchFamily="34" charset="0"/>
            </a:endParaRPr>
          </a:p>
          <a:p>
            <a:r>
              <a:rPr lang="en-US" b="1" smtClean="0">
                <a:latin typeface="Arial" pitchFamily="34" charset="0"/>
              </a:rPr>
              <a:t>Ask – Are there other ways the group will be able to incorporate the SUTW strategies?</a:t>
            </a:r>
          </a:p>
        </p:txBody>
      </p:sp>
      <p:sp>
        <p:nvSpPr>
          <p:cNvPr id="63492" name="Slide Number Placeholder 3"/>
          <p:cNvSpPr>
            <a:spLocks noGrp="1"/>
          </p:cNvSpPr>
          <p:nvPr>
            <p:ph type="sldNum" sz="quarter" idx="5"/>
          </p:nvPr>
        </p:nvSpPr>
        <p:spPr/>
        <p:txBody>
          <a:bodyPr/>
          <a:lstStyle/>
          <a:p>
            <a:pPr>
              <a:defRPr/>
            </a:pPr>
            <a:fld id="{4EAA73C2-518E-4C4C-8CD3-648B230DE018}" type="slidenum">
              <a:rPr lang="en-US" smtClean="0">
                <a:latin typeface="Arial" pitchFamily="34" charset="0"/>
              </a:rPr>
              <a:pPr>
                <a:defRPr/>
              </a:pPr>
              <a:t>22</a:t>
            </a:fld>
            <a:endParaRPr 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latin typeface="Arial" pitchFamily="34" charset="0"/>
              </a:rPr>
              <a:t>This piece is not addressed in the official SUTW training, but because students are often asked to write short answers, we felt it was necessary to add this piece in.</a:t>
            </a:r>
          </a:p>
        </p:txBody>
      </p:sp>
      <p:sp>
        <p:nvSpPr>
          <p:cNvPr id="64516" name="Slide Number Placeholder 3"/>
          <p:cNvSpPr>
            <a:spLocks noGrp="1"/>
          </p:cNvSpPr>
          <p:nvPr>
            <p:ph type="sldNum" sz="quarter" idx="5"/>
          </p:nvPr>
        </p:nvSpPr>
        <p:spPr/>
        <p:txBody>
          <a:bodyPr/>
          <a:lstStyle/>
          <a:p>
            <a:pPr>
              <a:defRPr/>
            </a:pPr>
            <a:fld id="{4105129B-C48A-4ACD-A1B7-1FD13726F57E}" type="slidenum">
              <a:rPr lang="en-US" smtClean="0">
                <a:latin typeface="Arial" pitchFamily="34" charset="0"/>
              </a:rPr>
              <a:pPr>
                <a:defRPr/>
              </a:pPr>
              <a:t>24</a:t>
            </a:fld>
            <a:endParaRPr 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p:txBody>
          <a:bodyPr/>
          <a:lstStyle/>
          <a:p>
            <a:pPr>
              <a:defRPr/>
            </a:pPr>
            <a:fld id="{80CB519B-BF79-4BF2-9B77-D0B207CC1C4A}" type="slidenum">
              <a:rPr lang="en-US" smtClean="0">
                <a:latin typeface="Arial" pitchFamily="34" charset="0"/>
              </a:rPr>
              <a:pPr>
                <a:defRPr/>
              </a:pPr>
              <a:t>25</a:t>
            </a:fld>
            <a:endParaRPr lang="en-US" smtClean="0">
              <a:latin typeface="Arial" pitchFamily="34" charset="0"/>
            </a:endParaRPr>
          </a:p>
        </p:txBody>
      </p:sp>
      <p:sp>
        <p:nvSpPr>
          <p:cNvPr id="140291"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4029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endParaRPr lang="en-US" b="1"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p:spPr>
      </p:sp>
      <p:sp>
        <p:nvSpPr>
          <p:cNvPr id="1413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This is an example of a graphic organizer for students to use to help them come up with a great short answer. They actually write a:</a:t>
            </a:r>
          </a:p>
          <a:p>
            <a:r>
              <a:rPr lang="en-US" b="1" smtClean="0">
                <a:latin typeface="Arial" pitchFamily="34" charset="0"/>
              </a:rPr>
              <a:t>Poor – Unsatisfactory</a:t>
            </a:r>
          </a:p>
          <a:p>
            <a:r>
              <a:rPr lang="en-US" b="1" smtClean="0">
                <a:latin typeface="Arial" pitchFamily="34" charset="0"/>
              </a:rPr>
              <a:t>Mediocre – Partially proficient.</a:t>
            </a:r>
          </a:p>
          <a:p>
            <a:r>
              <a:rPr lang="en-US" b="1" smtClean="0">
                <a:latin typeface="Arial" pitchFamily="34" charset="0"/>
              </a:rPr>
              <a:t>Great - Proficient</a:t>
            </a:r>
          </a:p>
          <a:p>
            <a:r>
              <a:rPr lang="en-US" smtClean="0">
                <a:latin typeface="Arial" pitchFamily="34" charset="0"/>
              </a:rPr>
              <a:t> </a:t>
            </a:r>
          </a:p>
        </p:txBody>
      </p:sp>
      <p:sp>
        <p:nvSpPr>
          <p:cNvPr id="66564" name="Slide Number Placeholder 3"/>
          <p:cNvSpPr>
            <a:spLocks noGrp="1"/>
          </p:cNvSpPr>
          <p:nvPr>
            <p:ph type="sldNum" sz="quarter" idx="5"/>
          </p:nvPr>
        </p:nvSpPr>
        <p:spPr/>
        <p:txBody>
          <a:bodyPr/>
          <a:lstStyle/>
          <a:p>
            <a:pPr>
              <a:defRPr/>
            </a:pPr>
            <a:fld id="{FC5ED2B3-E04C-44FB-BBEF-3453E597F314}" type="slidenum">
              <a:rPr lang="en-US" smtClean="0">
                <a:latin typeface="Arial" pitchFamily="34" charset="0"/>
              </a:rPr>
              <a:pPr>
                <a:defRPr/>
              </a:pPr>
              <a:t>26</a:t>
            </a:fld>
            <a:endParaRPr 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Using the graphic organizer (frown, so-so, and smile) give three answers to this question from bad to great. Share out then click on the next slide to see an example. These are examples from science questions.</a:t>
            </a:r>
          </a:p>
        </p:txBody>
      </p:sp>
      <p:sp>
        <p:nvSpPr>
          <p:cNvPr id="75780" name="Slide Number Placeholder 3"/>
          <p:cNvSpPr>
            <a:spLocks noGrp="1"/>
          </p:cNvSpPr>
          <p:nvPr>
            <p:ph type="sldNum" sz="quarter" idx="5"/>
          </p:nvPr>
        </p:nvSpPr>
        <p:spPr/>
        <p:txBody>
          <a:bodyPr/>
          <a:lstStyle/>
          <a:p>
            <a:pPr>
              <a:defRPr/>
            </a:pPr>
            <a:fld id="{ADAD5FDD-2693-4201-AAC6-CAF524FDD797}" type="slidenum">
              <a:rPr lang="en-US" smtClean="0">
                <a:latin typeface="Arial" pitchFamily="34" charset="0"/>
              </a:rPr>
              <a:pPr>
                <a:defRPr/>
              </a:pPr>
              <a:t>28</a:t>
            </a:fld>
            <a:endParaRPr 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p:txBody>
          <a:bodyPr/>
          <a:lstStyle/>
          <a:p>
            <a:pPr>
              <a:defRPr/>
            </a:pPr>
            <a:fld id="{4A00F097-0C8C-44ED-8157-9F3CF63A6ECF}" type="slidenum">
              <a:rPr lang="en-US" smtClean="0">
                <a:latin typeface="Arial" pitchFamily="34" charset="0"/>
              </a:rPr>
              <a:pPr>
                <a:defRPr/>
              </a:pPr>
              <a:t>31</a:t>
            </a:fld>
            <a:endParaRPr lang="en-US" smtClean="0">
              <a:latin typeface="Arial" pitchFamily="34" charset="0"/>
            </a:endParaRPr>
          </a:p>
        </p:txBody>
      </p:sp>
      <p:sp>
        <p:nvSpPr>
          <p:cNvPr id="14438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438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sz="1100" b="1" u="sng" smtClean="0">
                <a:latin typeface="Times New Roman" pitchFamily="18" charset="0"/>
              </a:rPr>
              <a:t>Trainers Notes:</a:t>
            </a:r>
            <a:r>
              <a:rPr lang="en-US" sz="1100" b="1" smtClean="0">
                <a:latin typeface="Times New Roman" pitchFamily="18" charset="0"/>
              </a:rPr>
              <a:t> Training packet page 2</a:t>
            </a:r>
          </a:p>
          <a:p>
            <a:pPr eaLnBrk="1" hangingPunct="1"/>
            <a:r>
              <a:rPr lang="en-US" sz="1100" b="1" smtClean="0">
                <a:latin typeface="Times New Roman" pitchFamily="18" charset="0"/>
              </a:rPr>
              <a:t>If you were to ask your students right now about different kinds of text what would they tell you?</a:t>
            </a:r>
          </a:p>
          <a:p>
            <a:pPr eaLnBrk="1" hangingPunct="1"/>
            <a:r>
              <a:rPr lang="en-US" sz="1100" b="1" smtClean="0">
                <a:latin typeface="Times New Roman" pitchFamily="18" charset="0"/>
              </a:rPr>
              <a:t>Kids need to hear coming language</a:t>
            </a:r>
          </a:p>
          <a:p>
            <a:pPr eaLnBrk="1" hangingPunct="1"/>
            <a:r>
              <a:rPr lang="en-US" sz="1100" b="1" smtClean="0">
                <a:latin typeface="Times New Roman" pitchFamily="18" charset="0"/>
              </a:rPr>
              <a:t>Terms used in K-12</a:t>
            </a:r>
          </a:p>
          <a:p>
            <a:pPr eaLnBrk="1" hangingPunct="1"/>
            <a:r>
              <a:rPr lang="en-US" sz="1100" b="1" smtClean="0">
                <a:latin typeface="Times New Roman" pitchFamily="18" charset="0"/>
              </a:rPr>
              <a:t>On your Teacher Packet page they have included more terms…..  This is a tool that you have</a:t>
            </a:r>
          </a:p>
          <a:p>
            <a:pPr eaLnBrk="1" hangingPunct="1"/>
            <a:r>
              <a:rPr lang="en-US" sz="1100" b="1" smtClean="0">
                <a:latin typeface="Times New Roman" pitchFamily="18" charset="0"/>
              </a:rPr>
              <a:t>“Secrets”  There are no secrets in Expository writing…..your topic sentence tells you exactly what is going to happen</a:t>
            </a:r>
          </a:p>
          <a:p>
            <a:pPr eaLnBrk="1" hangingPunct="1"/>
            <a:r>
              <a:rPr lang="en-US" sz="1100" b="1" smtClean="0">
                <a:latin typeface="Times New Roman" pitchFamily="18" charset="0"/>
              </a:rPr>
              <a:t>In Narrative writing often there are secrets….you grab the readers attention in beginning</a:t>
            </a:r>
          </a:p>
          <a:p>
            <a:pPr eaLnBrk="1" hangingPunct="1"/>
            <a:endParaRPr lang="en-US" sz="1100" b="1" smtClean="0">
              <a:latin typeface="Times New Roman" pitchFamily="18" charset="0"/>
            </a:endParaRPr>
          </a:p>
          <a:p>
            <a:pPr eaLnBrk="1" hangingPunct="1"/>
            <a:r>
              <a:rPr lang="en-US" sz="1100" b="1" smtClean="0">
                <a:latin typeface="Times New Roman" pitchFamily="18" charset="0"/>
              </a:rPr>
              <a:t>Option:  </a:t>
            </a:r>
            <a:r>
              <a:rPr lang="en-US" sz="1100" smtClean="0">
                <a:latin typeface="Times New Roman" pitchFamily="18" charset="0"/>
              </a:rPr>
              <a:t>Instead of using slide – have participants fold paper in half.  On one side mark for narrative and the other side for expository.  Have participants fill in their papers as you discuss the organization of each. </a:t>
            </a:r>
          </a:p>
          <a:p>
            <a:pPr eaLnBrk="1" hangingPunct="1"/>
            <a:endParaRPr lang="en-US" sz="1100" smtClean="0">
              <a:latin typeface="Times New Roman" pitchFamily="18" charset="0"/>
            </a:endParaRPr>
          </a:p>
          <a:p>
            <a:pPr eaLnBrk="1" hangingPunct="1">
              <a:buFontTx/>
              <a:buChar char="•"/>
            </a:pPr>
            <a:r>
              <a:rPr lang="en-US" sz="1100" smtClean="0">
                <a:latin typeface="Times New Roman" pitchFamily="18" charset="0"/>
              </a:rPr>
              <a:t>As we think about terminology, it’s important to consider the organizational structure of each type of writing.  Looking over the remaining terms from your Training Packet, what terms indicate organization – a sequence of events (narrative writing) and main ideas (expository writing)?</a:t>
            </a:r>
          </a:p>
          <a:p>
            <a:pPr eaLnBrk="1" hangingPunct="1">
              <a:buFontTx/>
              <a:buChar char="•"/>
            </a:pPr>
            <a:r>
              <a:rPr lang="en-US" sz="1100" smtClean="0">
                <a:latin typeface="Times New Roman" pitchFamily="18" charset="0"/>
              </a:rPr>
              <a:t>Ask participants to share their ideas.</a:t>
            </a:r>
          </a:p>
          <a:p>
            <a:pPr eaLnBrk="1" hangingPunct="1">
              <a:buFontTx/>
              <a:buChar char="•"/>
            </a:pPr>
            <a:r>
              <a:rPr lang="en-US" sz="1100" smtClean="0">
                <a:latin typeface="Times New Roman" pitchFamily="18" charset="0"/>
              </a:rPr>
              <a:t>When it comes to narrative writing, the organizational structure of text follows a beginning – middle – end sequence (click).  </a:t>
            </a:r>
          </a:p>
          <a:p>
            <a:pPr eaLnBrk="1" hangingPunct="1">
              <a:buFontTx/>
              <a:buChar char="•"/>
            </a:pPr>
            <a:r>
              <a:rPr lang="en-US" sz="1100" smtClean="0">
                <a:latin typeface="Times New Roman" pitchFamily="18" charset="0"/>
              </a:rPr>
              <a:t>For expository writing, the text is not a sequence of events, but rather an introduction – body – conclusion organization (click).</a:t>
            </a:r>
          </a:p>
          <a:p>
            <a:pPr eaLnBrk="1" hangingPunct="1">
              <a:buFontTx/>
              <a:buChar char="•"/>
            </a:pPr>
            <a:r>
              <a:rPr lang="en-US" sz="1100" smtClean="0">
                <a:latin typeface="Times New Roman" pitchFamily="18" charset="0"/>
              </a:rPr>
              <a:t>Give participants a few minutes to cut out beginning, middle, end and introduction, body and conclusion terms.</a:t>
            </a:r>
          </a:p>
          <a:p>
            <a:pPr eaLnBrk="1" hangingPunct="1">
              <a:buFontTx/>
              <a:buChar char="•"/>
            </a:pPr>
            <a:r>
              <a:rPr lang="en-US" sz="1100" smtClean="0">
                <a:latin typeface="Times New Roman" pitchFamily="18" charset="0"/>
              </a:rPr>
              <a:t>As we analyze text, we begin to realize just how different a story beginning is from an expository introduction, or a story ending is from a conclusion.</a:t>
            </a:r>
          </a:p>
          <a:p>
            <a:pPr eaLnBrk="1" hangingPunct="1">
              <a:buFontTx/>
              <a:buChar char="•"/>
            </a:pPr>
            <a:r>
              <a:rPr lang="en-US" sz="1100" smtClean="0">
                <a:latin typeface="Times New Roman" pitchFamily="18" charset="0"/>
              </a:rPr>
              <a:t>Once again, consider the texts, A Shocker on Shock Street and Spanish Explorers.</a:t>
            </a:r>
          </a:p>
          <a:p>
            <a:pPr eaLnBrk="1" hangingPunct="1">
              <a:buFontTx/>
              <a:buChar char="•"/>
            </a:pPr>
            <a:endParaRPr lang="en-US" sz="1100" smtClean="0">
              <a:latin typeface="Times New Roman" pitchFamily="18" charset="0"/>
            </a:endParaRPr>
          </a:p>
          <a:p>
            <a:pPr eaLnBrk="1" hangingPunct="1">
              <a:buFontTx/>
              <a:buChar char="•"/>
            </a:pPr>
            <a:endParaRPr lang="en-US" sz="1100" smtClean="0">
              <a:latin typeface="Arial" pitchFamily="34" charset="0"/>
            </a:endParaRPr>
          </a:p>
          <a:p>
            <a:pPr eaLnBrk="1" hangingPunct="1">
              <a:buFontTx/>
              <a:buChar char="•"/>
            </a:pPr>
            <a:endParaRPr lang="en-US" sz="1100" smtClean="0">
              <a:latin typeface="Times New Roman" pitchFamily="18" charset="0"/>
            </a:endParaRPr>
          </a:p>
          <a:p>
            <a:pPr eaLnBrk="1" hangingPunct="1"/>
            <a:endParaRPr lang="en-US" sz="1100" smtClean="0">
              <a:latin typeface="Times New Roman" pitchFamily="18" charset="0"/>
            </a:endParaRPr>
          </a:p>
          <a:p>
            <a:pPr eaLnBrk="1" hangingPunct="1"/>
            <a:endParaRPr lang="en-US" sz="1100"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p:txBody>
          <a:bodyPr/>
          <a:lstStyle/>
          <a:p>
            <a:pPr>
              <a:defRPr/>
            </a:pPr>
            <a:fld id="{43100590-E892-4017-B9B4-50FE5D9AD303}" type="slidenum">
              <a:rPr lang="en-US" smtClean="0">
                <a:latin typeface="Arial" pitchFamily="34" charset="0"/>
              </a:rPr>
              <a:pPr>
                <a:defRPr/>
              </a:pPr>
              <a:t>32</a:t>
            </a:fld>
            <a:endParaRPr lang="en-US" smtClean="0">
              <a:latin typeface="Arial" pitchFamily="34" charset="0"/>
            </a:endParaRPr>
          </a:p>
        </p:txBody>
      </p:sp>
      <p:sp>
        <p:nvSpPr>
          <p:cNvPr id="14541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541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Two Kinds of writing can be compared using side-by-side writing compositions. </a:t>
            </a:r>
          </a:p>
          <a:p>
            <a:pPr eaLnBrk="1" hangingPunct="1">
              <a:buFontTx/>
              <a:buChar char="•"/>
            </a:pPr>
            <a:r>
              <a:rPr lang="en-US" smtClean="0">
                <a:latin typeface="Times New Roman" pitchFamily="18" charset="0"/>
              </a:rPr>
              <a:t>This is a primary sample found in tools 4-7a</a:t>
            </a:r>
          </a:p>
          <a:p>
            <a:pPr eaLnBrk="1" hangingPunct="1"/>
            <a:r>
              <a:rPr lang="en-US" smtClean="0">
                <a:latin typeface="Times New Roman" pitchFamily="18" charset="0"/>
              </a:rPr>
              <a:t>*   Take a few minutes to read each of the selections.  One is expository and the other is narrative.  After you’ve completed the reading,         decide which is expository and which is narrative.  Write the appropriate term in each of the boxes.</a:t>
            </a:r>
          </a:p>
          <a:p>
            <a:pPr eaLnBrk="1" hangingPunct="1"/>
            <a:r>
              <a:rPr lang="en-US" smtClean="0">
                <a:latin typeface="Times New Roman" pitchFamily="18" charset="0"/>
              </a:rPr>
              <a:t>* highlight or underline the key words or phrases that help distinguish the type of writing as narrative or expository. </a:t>
            </a:r>
          </a:p>
          <a:p>
            <a:pPr eaLnBrk="1" hangingPunct="1">
              <a:buFontTx/>
              <a:buChar char="•"/>
            </a:pPr>
            <a:r>
              <a:rPr lang="en-US" i="1" smtClean="0">
                <a:latin typeface="Times New Roman" pitchFamily="18" charset="0"/>
              </a:rPr>
              <a:t>Have participants share their results.  Ask participants to talk about what they highlighted/underlined and how such words /phrases support the type of text.</a:t>
            </a:r>
          </a:p>
          <a:p>
            <a:pPr eaLnBrk="1" hangingPunct="1">
              <a:buFontTx/>
              <a:buChar char="•"/>
            </a:pPr>
            <a:r>
              <a:rPr lang="en-US" smtClean="0">
                <a:latin typeface="Times New Roman" pitchFamily="18" charset="0"/>
              </a:rPr>
              <a:t>The organizational structure of expository and narrative writing is very different…so different in fact, we can separate each by its terminology.</a:t>
            </a:r>
          </a:p>
          <a:p>
            <a:pPr eaLnBrk="1" hangingPunct="1">
              <a:buFontTx/>
              <a:buChar char="•"/>
            </a:pPr>
            <a:endParaRPr lang="en-US" smtClean="0">
              <a:latin typeface="Times New Roman" pitchFamily="18" charset="0"/>
            </a:endParaRPr>
          </a:p>
          <a:p>
            <a:pPr eaLnBrk="1" hangingPunct="1">
              <a:buFontTx/>
              <a:buChar char="•"/>
            </a:pPr>
            <a:endParaRPr lang="en-US" smtClean="0">
              <a:latin typeface="Arial" pitchFamily="34" charset="0"/>
            </a:endParaRPr>
          </a:p>
          <a:p>
            <a:pPr eaLnBrk="1" hangingPunct="1">
              <a:buFontTx/>
              <a:buChar char="•"/>
            </a:pPr>
            <a:endParaRPr lang="en-US" sz="1400" smtClean="0">
              <a:latin typeface="Arial" pitchFamily="34" charset="0"/>
            </a:endParaRPr>
          </a:p>
          <a:p>
            <a:pPr eaLnBrk="1" hangingPunct="1">
              <a:buFontTx/>
              <a:buChar char="•"/>
            </a:pPr>
            <a:endParaRPr lang="en-US" sz="1400" smtClean="0">
              <a:latin typeface="Times New Roman" pitchFamily="18" charset="0"/>
            </a:endParaRPr>
          </a:p>
          <a:p>
            <a:pPr eaLnBrk="1" hangingPunct="1">
              <a:buFontTx/>
              <a:buChar char="•"/>
            </a:pPr>
            <a:endParaRPr lang="en-US" sz="1400" smtClean="0">
              <a:latin typeface="Times New Roman" pitchFamily="18" charset="0"/>
            </a:endParaRPr>
          </a:p>
          <a:p>
            <a:pPr eaLnBrk="1" hangingPunct="1">
              <a:buFontTx/>
              <a:buChar char="•"/>
            </a:pPr>
            <a:endParaRPr lang="en-US" sz="1400"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p:txBody>
          <a:bodyPr/>
          <a:lstStyle/>
          <a:p>
            <a:pPr>
              <a:defRPr/>
            </a:pPr>
            <a:fld id="{73E59112-D7CC-4E9F-9A9F-31674383FBC1}" type="slidenum">
              <a:rPr lang="en-US" smtClean="0">
                <a:latin typeface="Arial" pitchFamily="34" charset="0"/>
              </a:rPr>
              <a:pPr>
                <a:defRPr/>
              </a:pPr>
              <a:t>33</a:t>
            </a:fld>
            <a:endParaRPr lang="en-US" smtClean="0">
              <a:latin typeface="Arial" pitchFamily="34" charset="0"/>
            </a:endParaRPr>
          </a:p>
        </p:txBody>
      </p:sp>
      <p:sp>
        <p:nvSpPr>
          <p:cNvPr id="146435"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643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Times New Roman" pitchFamily="18" charset="0"/>
              </a:rPr>
              <a:t>Trainers Notes: Go Back to TP page 2 and highlight - *</a:t>
            </a:r>
            <a:r>
              <a:rPr lang="en-US" b="1" smtClean="0">
                <a:latin typeface="Times New Roman" pitchFamily="18" charset="0"/>
              </a:rPr>
              <a:t>Have teachers take out their packet*</a:t>
            </a:r>
          </a:p>
          <a:p>
            <a:pPr eaLnBrk="1" hangingPunct="1">
              <a:buFontTx/>
              <a:buChar char="•"/>
            </a:pPr>
            <a:r>
              <a:rPr lang="en-US" b="1" smtClean="0">
                <a:latin typeface="Times New Roman" pitchFamily="18" charset="0"/>
              </a:rPr>
              <a:t>Highlight introduction and topic in green</a:t>
            </a:r>
          </a:p>
          <a:p>
            <a:pPr eaLnBrk="1" hangingPunct="1">
              <a:buFontTx/>
              <a:buChar char="•"/>
            </a:pPr>
            <a:r>
              <a:rPr lang="en-US" b="1" smtClean="0">
                <a:latin typeface="Times New Roman" pitchFamily="18" charset="0"/>
              </a:rPr>
              <a:t>Body in yellow and red(pink)</a:t>
            </a:r>
          </a:p>
          <a:p>
            <a:pPr eaLnBrk="1" hangingPunct="1">
              <a:buFontTx/>
              <a:buChar char="•"/>
            </a:pPr>
            <a:r>
              <a:rPr lang="en-US" b="1" smtClean="0">
                <a:latin typeface="Times New Roman" pitchFamily="18" charset="0"/>
              </a:rPr>
              <a:t>Conclusion green</a:t>
            </a:r>
          </a:p>
          <a:p>
            <a:pPr eaLnBrk="1" hangingPunct="1">
              <a:buFontTx/>
              <a:buChar char="•"/>
            </a:pPr>
            <a:endParaRPr lang="en-US" b="1" smtClean="0">
              <a:latin typeface="Times New Roman" pitchFamily="18" charset="0"/>
            </a:endParaRPr>
          </a:p>
          <a:p>
            <a:pPr eaLnBrk="1" hangingPunct="1">
              <a:buFontTx/>
              <a:buChar char="•"/>
            </a:pPr>
            <a:endParaRPr lang="en-US" b="1" smtClean="0">
              <a:latin typeface="Times New Roman" pitchFamily="18" charset="0"/>
            </a:endParaRPr>
          </a:p>
          <a:p>
            <a:pPr eaLnBrk="1" hangingPunct="1">
              <a:buFontTx/>
              <a:buChar char="•"/>
            </a:pPr>
            <a:r>
              <a:rPr lang="en-US" smtClean="0">
                <a:latin typeface="Times New Roman" pitchFamily="18" charset="0"/>
              </a:rPr>
              <a:t>To help students visualize the differences between narrative and expository writing, </a:t>
            </a:r>
            <a:r>
              <a:rPr lang="en-US" i="1" smtClean="0">
                <a:latin typeface="Times New Roman" pitchFamily="18" charset="0"/>
              </a:rPr>
              <a:t>Step Up</a:t>
            </a:r>
            <a:r>
              <a:rPr lang="en-US" smtClean="0">
                <a:latin typeface="Times New Roman" pitchFamily="18" charset="0"/>
              </a:rPr>
              <a:t> uses colors.</a:t>
            </a:r>
          </a:p>
          <a:p>
            <a:pPr eaLnBrk="1" hangingPunct="1">
              <a:buFontTx/>
              <a:buChar char="•"/>
            </a:pPr>
            <a:r>
              <a:rPr lang="en-US" i="1" smtClean="0">
                <a:latin typeface="Times New Roman" pitchFamily="18" charset="0"/>
              </a:rPr>
              <a:t>(click) </a:t>
            </a:r>
            <a:r>
              <a:rPr lang="en-US" smtClean="0">
                <a:latin typeface="Times New Roman" pitchFamily="18" charset="0"/>
              </a:rPr>
              <a:t>For narrative writing, the color purple is used. In your Training Packet, jot purple next to the narrative visual.  </a:t>
            </a:r>
          </a:p>
          <a:p>
            <a:pPr eaLnBrk="1" hangingPunct="1">
              <a:buFontTx/>
              <a:buChar char="•"/>
            </a:pPr>
            <a:r>
              <a:rPr lang="en-US" smtClean="0">
                <a:latin typeface="Times New Roman" pitchFamily="18" charset="0"/>
              </a:rPr>
              <a:t>For expository writing, </a:t>
            </a:r>
            <a:r>
              <a:rPr lang="en-US" i="1" smtClean="0">
                <a:latin typeface="Times New Roman" pitchFamily="18" charset="0"/>
              </a:rPr>
              <a:t>Step Up</a:t>
            </a:r>
            <a:r>
              <a:rPr lang="en-US" smtClean="0">
                <a:latin typeface="Times New Roman" pitchFamily="18" charset="0"/>
              </a:rPr>
              <a:t> uses primary colors: green, yellow and red. Using your highlighters, squiggle the colors next to the expository visual. </a:t>
            </a:r>
            <a:r>
              <a:rPr lang="en-US" i="1" smtClean="0">
                <a:latin typeface="Times New Roman" pitchFamily="18" charset="0"/>
              </a:rPr>
              <a:t>(click, click, click)</a:t>
            </a:r>
            <a:endParaRPr lang="en-US" smtClean="0">
              <a:latin typeface="Times New Roman" pitchFamily="18" charset="0"/>
            </a:endParaRPr>
          </a:p>
          <a:p>
            <a:pPr eaLnBrk="1" hangingPunct="1">
              <a:buFontTx/>
              <a:buChar char="•"/>
            </a:pPr>
            <a:r>
              <a:rPr lang="en-US" i="1" smtClean="0">
                <a:latin typeface="Times New Roman" pitchFamily="18" charset="0"/>
              </a:rPr>
              <a:t>Take a few minutes to reference the Handy Pages – pointing out how the primary colors are used to support expository writing.  In addition, point out how purple is associated with narrative writing.</a:t>
            </a:r>
          </a:p>
          <a:p>
            <a:pPr eaLnBrk="1" hangingPunct="1">
              <a:buFontTx/>
              <a:buChar char="•"/>
            </a:pPr>
            <a:r>
              <a:rPr lang="en-US" smtClean="0">
                <a:latin typeface="Times New Roman" pitchFamily="18" charset="0"/>
              </a:rPr>
              <a:t>In today’s training, we’ll experiment with how colors can support instruction.  For now, begin to associate purple with narrative and the primary colors (green, yellow, red) with expository.</a:t>
            </a:r>
          </a:p>
          <a:p>
            <a:pPr eaLnBrk="1" hangingPunct="1">
              <a:buFontTx/>
              <a:buChar char="•"/>
            </a:pPr>
            <a:r>
              <a:rPr lang="en-US" smtClean="0">
                <a:latin typeface="Times New Roman" pitchFamily="18" charset="0"/>
              </a:rPr>
              <a:t>DISPLAY POSTERS!!!!!!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p:txBody>
          <a:bodyPr/>
          <a:lstStyle/>
          <a:p>
            <a:pPr>
              <a:defRPr/>
            </a:pPr>
            <a:fld id="{8DA12532-8584-4425-BEB7-16C80FF46E25}" type="slidenum">
              <a:rPr lang="en-US" smtClean="0">
                <a:latin typeface="Arial" pitchFamily="34" charset="0"/>
              </a:rPr>
              <a:pPr>
                <a:defRPr/>
              </a:pPr>
              <a:t>34</a:t>
            </a:fld>
            <a:endParaRPr lang="en-US" smtClean="0">
              <a:latin typeface="Arial" pitchFamily="34" charset="0"/>
            </a:endParaRPr>
          </a:p>
        </p:txBody>
      </p:sp>
      <p:sp>
        <p:nvSpPr>
          <p:cNvPr id="147459" name="Rectangle 2"/>
          <p:cNvSpPr>
            <a:spLocks noGrp="1" noRot="1" noChangeAspect="1" noChangeArrowheads="1" noTextEdit="1"/>
          </p:cNvSpPr>
          <p:nvPr>
            <p:ph type="sldImg"/>
          </p:nvPr>
        </p:nvSpPr>
        <p:spPr bwMode="auto">
          <a:xfrm>
            <a:off x="1604963" y="846138"/>
            <a:ext cx="3749675" cy="2811462"/>
          </a:xfrm>
          <a:noFill/>
          <a:ln>
            <a:solidFill>
              <a:srgbClr val="000000"/>
            </a:solidFill>
            <a:miter lim="800000"/>
            <a:headEnd/>
            <a:tailEnd/>
          </a:ln>
        </p:spPr>
      </p:sp>
      <p:sp>
        <p:nvSpPr>
          <p:cNvPr id="147460" name="Rectangle 3"/>
          <p:cNvSpPr>
            <a:spLocks noGrp="1" noChangeArrowheads="1"/>
          </p:cNvSpPr>
          <p:nvPr>
            <p:ph type="body" idx="1"/>
          </p:nvPr>
        </p:nvSpPr>
        <p:spPr bwMode="auto">
          <a:xfrm>
            <a:off x="458788" y="3811588"/>
            <a:ext cx="5964237" cy="4943475"/>
          </a:xfrm>
          <a:noFill/>
        </p:spPr>
        <p:txBody>
          <a:bodyPr wrap="square" numCol="1" anchor="t" anchorCtr="0" compatLnSpc="1">
            <a:prstTxWarp prst="textNoShape">
              <a:avLst/>
            </a:prstTxWarp>
          </a:bodyPr>
          <a:lstStyle/>
          <a:p>
            <a:pPr eaLnBrk="1" hangingPunct="1">
              <a:spcBef>
                <a:spcPct val="0"/>
              </a:spcBef>
            </a:pPr>
            <a:r>
              <a:rPr lang="en-US" sz="1100" b="1" smtClean="0">
                <a:latin typeface="Times New Roman" pitchFamily="18" charset="0"/>
              </a:rPr>
              <a:t>Trainers Notes:</a:t>
            </a:r>
          </a:p>
          <a:p>
            <a:pPr eaLnBrk="1" hangingPunct="1">
              <a:spcBef>
                <a:spcPct val="0"/>
              </a:spcBef>
              <a:buFontTx/>
              <a:buChar char="•"/>
            </a:pPr>
            <a:r>
              <a:rPr lang="en-US" sz="1100" b="1" smtClean="0">
                <a:latin typeface="Times New Roman" pitchFamily="18" charset="0"/>
              </a:rPr>
              <a:t>Take out your training packet page 5…..we’ll come back to 4 later</a:t>
            </a:r>
          </a:p>
          <a:p>
            <a:pPr eaLnBrk="1" hangingPunct="1">
              <a:spcBef>
                <a:spcPct val="0"/>
              </a:spcBef>
              <a:buFontTx/>
              <a:buChar char="•"/>
            </a:pPr>
            <a:r>
              <a:rPr lang="en-US" sz="1100" b="1" smtClean="0">
                <a:latin typeface="Times New Roman" pitchFamily="18" charset="0"/>
              </a:rPr>
              <a:t>Get your dots out of your pencil packet</a:t>
            </a:r>
          </a:p>
          <a:p>
            <a:pPr eaLnBrk="1" hangingPunct="1">
              <a:spcBef>
                <a:spcPct val="0"/>
              </a:spcBef>
              <a:buFontTx/>
              <a:buChar char="•"/>
            </a:pPr>
            <a:r>
              <a:rPr lang="en-US" sz="1100" b="1" smtClean="0">
                <a:latin typeface="Times New Roman" pitchFamily="18" charset="0"/>
              </a:rPr>
              <a:t>You have your markers out</a:t>
            </a:r>
          </a:p>
          <a:p>
            <a:pPr eaLnBrk="1" hangingPunct="1">
              <a:spcBef>
                <a:spcPct val="0"/>
              </a:spcBef>
              <a:buFontTx/>
              <a:buChar char="•"/>
            </a:pPr>
            <a:r>
              <a:rPr lang="en-US" sz="1100" b="1" smtClean="0">
                <a:latin typeface="Times New Roman" pitchFamily="18" charset="0"/>
              </a:rPr>
              <a:t>Let’s put a green dot right on top of the GO</a:t>
            </a:r>
          </a:p>
          <a:p>
            <a:pPr eaLnBrk="1" hangingPunct="1">
              <a:spcBef>
                <a:spcPct val="0"/>
              </a:spcBef>
              <a:buFontTx/>
              <a:buChar char="•"/>
            </a:pPr>
            <a:r>
              <a:rPr lang="en-US" sz="1100" b="1" smtClean="0">
                <a:latin typeface="Times New Roman" pitchFamily="18" charset="0"/>
              </a:rPr>
              <a:t>Yellow dot where it says slow down…..this is where we introduce our key ideas…Write next to this  “Key ideas”  or even star ideas….Reason, detail, fact a little too much for primary</a:t>
            </a:r>
          </a:p>
          <a:p>
            <a:pPr eaLnBrk="1" hangingPunct="1">
              <a:spcBef>
                <a:spcPct val="0"/>
              </a:spcBef>
              <a:buFontTx/>
              <a:buChar char="•"/>
            </a:pPr>
            <a:r>
              <a:rPr lang="en-US" sz="1100" b="1" smtClean="0">
                <a:latin typeface="Times New Roman" pitchFamily="18" charset="0"/>
              </a:rPr>
              <a:t>Explain why ….reason, detail, fact correlates with specific prompt</a:t>
            </a:r>
          </a:p>
          <a:p>
            <a:pPr eaLnBrk="1" hangingPunct="1">
              <a:spcBef>
                <a:spcPct val="0"/>
              </a:spcBef>
              <a:buFontTx/>
              <a:buChar char="•"/>
            </a:pPr>
            <a:r>
              <a:rPr lang="en-US" sz="1100" b="1" smtClean="0">
                <a:latin typeface="Times New Roman" pitchFamily="18" charset="0"/>
              </a:rPr>
              <a:t>Red…..stop and explain before we move on</a:t>
            </a:r>
          </a:p>
          <a:p>
            <a:pPr eaLnBrk="1" hangingPunct="1">
              <a:spcBef>
                <a:spcPct val="0"/>
              </a:spcBef>
              <a:buFontTx/>
              <a:buChar char="•"/>
            </a:pPr>
            <a:r>
              <a:rPr lang="en-US" sz="1100" b="1" smtClean="0">
                <a:latin typeface="Times New Roman" pitchFamily="18" charset="0"/>
              </a:rPr>
              <a:t>When we are done we have another green for our conclusion at the bottom</a:t>
            </a:r>
          </a:p>
          <a:p>
            <a:pPr eaLnBrk="1" hangingPunct="1">
              <a:spcBef>
                <a:spcPct val="0"/>
              </a:spcBef>
              <a:buFontTx/>
              <a:buChar char="•"/>
            </a:pPr>
            <a:r>
              <a:rPr lang="en-US" sz="1100" b="1" smtClean="0">
                <a:latin typeface="Times New Roman" pitchFamily="18" charset="0"/>
              </a:rPr>
              <a:t>Why is it green……conclusion restates the topic</a:t>
            </a:r>
          </a:p>
          <a:p>
            <a:pPr eaLnBrk="1" hangingPunct="1">
              <a:spcBef>
                <a:spcPct val="0"/>
              </a:spcBef>
              <a:buFontTx/>
              <a:buChar char="•"/>
            </a:pPr>
            <a:r>
              <a:rPr lang="en-US" sz="1100" b="1" smtClean="0">
                <a:latin typeface="Times New Roman" pitchFamily="18" charset="0"/>
              </a:rPr>
              <a:t>Start with green and end with green ALWAYS   whether paragraph or essay.</a:t>
            </a:r>
          </a:p>
          <a:p>
            <a:pPr eaLnBrk="1" hangingPunct="1">
              <a:spcBef>
                <a:spcPct val="0"/>
              </a:spcBef>
            </a:pPr>
            <a:endParaRPr lang="en-US" sz="1100" smtClean="0">
              <a:latin typeface="Times New Roman" pitchFamily="18" charset="0"/>
            </a:endParaRPr>
          </a:p>
          <a:p>
            <a:pPr eaLnBrk="1" hangingPunct="1">
              <a:buFontTx/>
              <a:buChar char="•"/>
            </a:pPr>
            <a:r>
              <a:rPr lang="en-US" sz="1100" smtClean="0">
                <a:latin typeface="Times New Roman" pitchFamily="18" charset="0"/>
              </a:rPr>
              <a:t>The traffic light is used as a mnemonic for students (memory cue).</a:t>
            </a:r>
          </a:p>
          <a:p>
            <a:pPr eaLnBrk="1" hangingPunct="1">
              <a:buFontTx/>
              <a:buChar char="•"/>
            </a:pPr>
            <a:r>
              <a:rPr lang="en-US" sz="1100" smtClean="0">
                <a:latin typeface="Times New Roman" pitchFamily="18" charset="0"/>
              </a:rPr>
              <a:t> For paragraphs, reports, and essays, students are taught to guide their organization by using the </a:t>
            </a:r>
            <a:r>
              <a:rPr lang="en-US" sz="1100" b="1" smtClean="0">
                <a:latin typeface="Times New Roman" pitchFamily="18" charset="0"/>
              </a:rPr>
              <a:t>colors of a Traffic light</a:t>
            </a:r>
            <a:r>
              <a:rPr lang="en-US" sz="1100" smtClean="0">
                <a:latin typeface="Times New Roman" pitchFamily="18" charset="0"/>
              </a:rPr>
              <a:t>. </a:t>
            </a:r>
          </a:p>
          <a:p>
            <a:pPr eaLnBrk="1" hangingPunct="1">
              <a:buFontTx/>
              <a:buChar char="•"/>
            </a:pPr>
            <a:r>
              <a:rPr lang="en-US" sz="1100" b="1" smtClean="0">
                <a:latin typeface="Times New Roman" pitchFamily="18" charset="0"/>
              </a:rPr>
              <a:t>In your Training Packet</a:t>
            </a:r>
            <a:r>
              <a:rPr lang="en-US" sz="1100" smtClean="0">
                <a:latin typeface="Times New Roman" pitchFamily="18" charset="0"/>
              </a:rPr>
              <a:t>, you’ll find a template of this slide. Use </a:t>
            </a:r>
            <a:r>
              <a:rPr lang="en-US" sz="1100" b="1" smtClean="0">
                <a:latin typeface="Times New Roman" pitchFamily="18" charset="0"/>
              </a:rPr>
              <a:t>the stickers from your supply packet</a:t>
            </a:r>
            <a:r>
              <a:rPr lang="en-US" sz="1100" smtClean="0">
                <a:latin typeface="Times New Roman" pitchFamily="18" charset="0"/>
              </a:rPr>
              <a:t> to insert colors.  </a:t>
            </a:r>
            <a:r>
              <a:rPr lang="en-US" sz="1100" b="1" smtClean="0">
                <a:latin typeface="Times New Roman" pitchFamily="18" charset="0"/>
              </a:rPr>
              <a:t> </a:t>
            </a:r>
            <a:r>
              <a:rPr lang="en-US" sz="1100" smtClean="0">
                <a:latin typeface="Times New Roman" pitchFamily="18" charset="0"/>
              </a:rPr>
              <a:t>As I reveal the descriptors, </a:t>
            </a:r>
            <a:r>
              <a:rPr lang="en-US" sz="1100" b="1" smtClean="0">
                <a:latin typeface="Times New Roman" pitchFamily="18" charset="0"/>
              </a:rPr>
              <a:t>fill in the language </a:t>
            </a:r>
            <a:r>
              <a:rPr lang="en-US" sz="1100" smtClean="0">
                <a:latin typeface="Times New Roman" pitchFamily="18" charset="0"/>
              </a:rPr>
              <a:t>of Accordion Organization</a:t>
            </a:r>
            <a:r>
              <a:rPr lang="en-US" sz="1100" b="1" smtClean="0">
                <a:latin typeface="Times New Roman" pitchFamily="18" charset="0"/>
              </a:rPr>
              <a:t>.</a:t>
            </a:r>
          </a:p>
          <a:p>
            <a:pPr lvl="1" eaLnBrk="1" hangingPunct="1">
              <a:buFontTx/>
              <a:buChar char="•"/>
            </a:pPr>
            <a:r>
              <a:rPr lang="en-US" sz="1100" smtClean="0">
                <a:latin typeface="Times New Roman" pitchFamily="18" charset="0"/>
              </a:rPr>
              <a:t>Beginning with </a:t>
            </a:r>
            <a:r>
              <a:rPr lang="en-US" sz="1100" b="1" smtClean="0">
                <a:latin typeface="Times New Roman" pitchFamily="18" charset="0"/>
              </a:rPr>
              <a:t>green</a:t>
            </a:r>
            <a:r>
              <a:rPr lang="en-US" sz="1100" smtClean="0">
                <a:latin typeface="Times New Roman" pitchFamily="18" charset="0"/>
              </a:rPr>
              <a:t> </a:t>
            </a:r>
            <a:r>
              <a:rPr lang="en-US" sz="1100" i="1" smtClean="0">
                <a:latin typeface="Times New Roman" pitchFamily="18" charset="0"/>
              </a:rPr>
              <a:t>(click), </a:t>
            </a:r>
            <a:r>
              <a:rPr lang="en-US" sz="1100" smtClean="0">
                <a:latin typeface="Times New Roman" pitchFamily="18" charset="0"/>
              </a:rPr>
              <a:t>students are taught to </a:t>
            </a:r>
            <a:r>
              <a:rPr lang="en-US" sz="1100" b="1" smtClean="0">
                <a:latin typeface="Times New Roman" pitchFamily="18" charset="0"/>
              </a:rPr>
              <a:t>focus on the topic</a:t>
            </a:r>
            <a:r>
              <a:rPr lang="en-US" sz="1100" smtClean="0">
                <a:latin typeface="Times New Roman" pitchFamily="18" charset="0"/>
              </a:rPr>
              <a:t>.  Just as if they were going to “take off,” students write a topic sentence.  The topic sentence is the </a:t>
            </a:r>
            <a:r>
              <a:rPr lang="en-US" sz="1100" b="1" smtClean="0">
                <a:latin typeface="Times New Roman" pitchFamily="18" charset="0"/>
              </a:rPr>
              <a:t>starting point for the paragraph, report, or essay.  </a:t>
            </a:r>
          </a:p>
          <a:p>
            <a:pPr lvl="1" eaLnBrk="1" hangingPunct="1">
              <a:buFontTx/>
              <a:buChar char="•"/>
            </a:pPr>
            <a:r>
              <a:rPr lang="en-US" sz="1100" smtClean="0">
                <a:latin typeface="Times New Roman" pitchFamily="18" charset="0"/>
              </a:rPr>
              <a:t>Once the topic sentence is determined, students are taught to </a:t>
            </a:r>
            <a:r>
              <a:rPr lang="en-US" sz="1100" i="1" smtClean="0">
                <a:latin typeface="Times New Roman" pitchFamily="18" charset="0"/>
              </a:rPr>
              <a:t>(click) </a:t>
            </a:r>
            <a:r>
              <a:rPr lang="en-US" sz="1100" b="1" smtClean="0">
                <a:latin typeface="Times New Roman" pitchFamily="18" charset="0"/>
              </a:rPr>
              <a:t>slow down and think about a reason, detail, or fact</a:t>
            </a:r>
            <a:r>
              <a:rPr lang="en-US" sz="1100" smtClean="0">
                <a:latin typeface="Times New Roman" pitchFamily="18" charset="0"/>
              </a:rPr>
              <a:t> that could support the topic.  These are the </a:t>
            </a:r>
            <a:r>
              <a:rPr lang="en-US" sz="1100" b="1" smtClean="0">
                <a:latin typeface="Times New Roman" pitchFamily="18" charset="0"/>
              </a:rPr>
              <a:t>“key/star ideas”</a:t>
            </a:r>
            <a:r>
              <a:rPr lang="en-US" sz="1100" smtClean="0">
                <a:latin typeface="Times New Roman" pitchFamily="18" charset="0"/>
              </a:rPr>
              <a:t>- the </a:t>
            </a:r>
            <a:r>
              <a:rPr lang="en-US" sz="1100" b="1" smtClean="0">
                <a:latin typeface="Times New Roman" pitchFamily="18" charset="0"/>
              </a:rPr>
              <a:t>“big ideas”. </a:t>
            </a:r>
            <a:r>
              <a:rPr lang="en-US" sz="1100" smtClean="0">
                <a:latin typeface="Times New Roman" pitchFamily="18" charset="0"/>
              </a:rPr>
              <a:t>Yellow is used for key/star ideas and the </a:t>
            </a:r>
            <a:r>
              <a:rPr lang="en-US" sz="1100" b="1" smtClean="0">
                <a:latin typeface="Times New Roman" pitchFamily="18" charset="0"/>
              </a:rPr>
              <a:t>transitions (word or phrase)</a:t>
            </a:r>
            <a:r>
              <a:rPr lang="en-US" sz="1100" smtClean="0">
                <a:latin typeface="Times New Roman" pitchFamily="18" charset="0"/>
              </a:rPr>
              <a:t>.</a:t>
            </a:r>
          </a:p>
          <a:p>
            <a:pPr lvl="1" eaLnBrk="1" hangingPunct="1">
              <a:buFontTx/>
              <a:buChar char="•"/>
            </a:pPr>
            <a:r>
              <a:rPr lang="en-US" sz="1100" smtClean="0">
                <a:latin typeface="Times New Roman" pitchFamily="18" charset="0"/>
              </a:rPr>
              <a:t>Once yellows are shared, it’s time to </a:t>
            </a:r>
            <a:r>
              <a:rPr lang="en-US" sz="1100" b="1" smtClean="0">
                <a:latin typeface="Times New Roman" pitchFamily="18" charset="0"/>
              </a:rPr>
              <a:t>stop </a:t>
            </a:r>
            <a:r>
              <a:rPr lang="en-US" sz="1100" i="1" smtClean="0">
                <a:latin typeface="Times New Roman" pitchFamily="18" charset="0"/>
              </a:rPr>
              <a:t>(click) </a:t>
            </a:r>
            <a:r>
              <a:rPr lang="en-US" sz="1100" b="1" smtClean="0">
                <a:latin typeface="Times New Roman" pitchFamily="18" charset="0"/>
              </a:rPr>
              <a:t>and explain</a:t>
            </a:r>
            <a:r>
              <a:rPr lang="en-US" sz="1100" smtClean="0">
                <a:latin typeface="Times New Roman" pitchFamily="18" charset="0"/>
              </a:rPr>
              <a:t> the yellow with an example (the Es also called the Reds).  </a:t>
            </a:r>
          </a:p>
          <a:p>
            <a:pPr lvl="1" eaLnBrk="1" hangingPunct="1">
              <a:buFontTx/>
              <a:buChar char="•"/>
            </a:pPr>
            <a:r>
              <a:rPr lang="en-US" sz="1100" smtClean="0">
                <a:latin typeface="Times New Roman" pitchFamily="18" charset="0"/>
              </a:rPr>
              <a:t>The final color, once again, is </a:t>
            </a:r>
            <a:r>
              <a:rPr lang="en-US" sz="1100" b="1" smtClean="0">
                <a:latin typeface="Times New Roman" pitchFamily="18" charset="0"/>
              </a:rPr>
              <a:t>green</a:t>
            </a:r>
            <a:r>
              <a:rPr lang="en-US" sz="1100" smtClean="0">
                <a:latin typeface="Times New Roman" pitchFamily="18" charset="0"/>
              </a:rPr>
              <a:t>. </a:t>
            </a:r>
            <a:r>
              <a:rPr lang="en-US" sz="1100" i="1" smtClean="0">
                <a:latin typeface="Times New Roman" pitchFamily="18" charset="0"/>
              </a:rPr>
              <a:t>(click)  </a:t>
            </a:r>
            <a:r>
              <a:rPr lang="en-US" sz="1100" smtClean="0">
                <a:latin typeface="Times New Roman" pitchFamily="18" charset="0"/>
              </a:rPr>
              <a:t>However, green now represents </a:t>
            </a:r>
            <a:r>
              <a:rPr lang="en-US" sz="1100" b="1" smtClean="0">
                <a:latin typeface="Times New Roman" pitchFamily="18" charset="0"/>
              </a:rPr>
              <a:t>“go back.”</a:t>
            </a:r>
            <a:r>
              <a:rPr lang="en-US" sz="1100" smtClean="0">
                <a:latin typeface="Times New Roman" pitchFamily="18" charset="0"/>
              </a:rPr>
              <a:t>  Green </a:t>
            </a:r>
            <a:r>
              <a:rPr lang="en-US" sz="1100" b="1" smtClean="0">
                <a:latin typeface="Times New Roman" pitchFamily="18" charset="0"/>
              </a:rPr>
              <a:t>reminds the reader of the topic.</a:t>
            </a:r>
          </a:p>
          <a:p>
            <a:pPr lvl="1" eaLnBrk="1" hangingPunct="1">
              <a:buFontTx/>
              <a:buChar char="•"/>
            </a:pPr>
            <a:r>
              <a:rPr lang="en-US" sz="1100" smtClean="0">
                <a:latin typeface="Times New Roman" pitchFamily="18" charset="0"/>
              </a:rPr>
              <a:t>The following slide shows how Traffic light Colors </a:t>
            </a:r>
            <a:r>
              <a:rPr lang="en-US" sz="1100" b="1" smtClean="0">
                <a:latin typeface="Times New Roman" pitchFamily="18" charset="0"/>
              </a:rPr>
              <a:t>look in action</a:t>
            </a:r>
            <a:r>
              <a:rPr lang="en-US" sz="1100" smtClean="0">
                <a:latin typeface="Times New Roman" pitchFamily="18" charset="0"/>
              </a:rPr>
              <a:t>?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p:txBody>
          <a:bodyPr/>
          <a:lstStyle/>
          <a:p>
            <a:pPr>
              <a:defRPr/>
            </a:pPr>
            <a:fld id="{2840436B-696C-4D60-834B-D304DB9B7DB5}" type="slidenum">
              <a:rPr lang="en-US" smtClean="0">
                <a:latin typeface="Arial" pitchFamily="34" charset="0"/>
              </a:rPr>
              <a:pPr>
                <a:defRPr/>
              </a:pPr>
              <a:t>35</a:t>
            </a:fld>
            <a:endParaRPr lang="en-US" smtClean="0">
              <a:latin typeface="Arial" pitchFamily="34" charset="0"/>
            </a:endParaRPr>
          </a:p>
        </p:txBody>
      </p:sp>
      <p:sp>
        <p:nvSpPr>
          <p:cNvPr id="148483" name="Rectangle 2"/>
          <p:cNvSpPr>
            <a:spLocks noGrp="1" noRot="1" noChangeAspect="1" noChangeArrowheads="1" noTextEdit="1"/>
          </p:cNvSpPr>
          <p:nvPr>
            <p:ph type="sldImg"/>
          </p:nvPr>
        </p:nvSpPr>
        <p:spPr bwMode="auto">
          <a:xfrm>
            <a:off x="1604963" y="846138"/>
            <a:ext cx="3749675" cy="2811462"/>
          </a:xfrm>
          <a:noFill/>
          <a:ln>
            <a:solidFill>
              <a:srgbClr val="000000"/>
            </a:solidFill>
            <a:miter lim="800000"/>
            <a:headEnd/>
            <a:tailEnd/>
          </a:ln>
        </p:spPr>
      </p:sp>
      <p:sp>
        <p:nvSpPr>
          <p:cNvPr id="148484" name="Rectangle 3"/>
          <p:cNvSpPr>
            <a:spLocks noGrp="1" noChangeArrowheads="1"/>
          </p:cNvSpPr>
          <p:nvPr>
            <p:ph type="body" idx="1"/>
          </p:nvPr>
        </p:nvSpPr>
        <p:spPr bwMode="auto">
          <a:xfrm>
            <a:off x="458788" y="3811588"/>
            <a:ext cx="5964237" cy="4943475"/>
          </a:xfrm>
          <a:noFill/>
        </p:spPr>
        <p:txBody>
          <a:bodyPr wrap="square" numCol="1" anchor="t" anchorCtr="0" compatLnSpc="1">
            <a:prstTxWarp prst="textNoShape">
              <a:avLst/>
            </a:prstTxWarp>
          </a:bodyPr>
          <a:lstStyle/>
          <a:p>
            <a:pPr eaLnBrk="1" hangingPunct="1">
              <a:spcBef>
                <a:spcPct val="0"/>
              </a:spcBef>
            </a:pPr>
            <a:r>
              <a:rPr lang="en-US" b="1" u="sng" smtClean="0">
                <a:latin typeface="Arial" pitchFamily="34" charset="0"/>
              </a:rPr>
              <a:t>Trainers Notes:</a:t>
            </a:r>
            <a:r>
              <a:rPr lang="en-US" smtClean="0">
                <a:latin typeface="Times New Roman" pitchFamily="18" charset="0"/>
              </a:rPr>
              <a:t> This is what it would look like to color code a paragraph *</a:t>
            </a:r>
            <a:r>
              <a:rPr lang="en-US" b="1" smtClean="0">
                <a:latin typeface="Times New Roman" pitchFamily="18" charset="0"/>
              </a:rPr>
              <a:t>Have group highlight before you click* 8 clicks total.</a:t>
            </a:r>
            <a:endParaRPr lang="en-US" smtClean="0">
              <a:latin typeface="Times New Roman" pitchFamily="18" charset="0"/>
            </a:endParaRPr>
          </a:p>
          <a:p>
            <a:pPr eaLnBrk="1" hangingPunct="1">
              <a:spcBef>
                <a:spcPct val="0"/>
              </a:spcBef>
            </a:pPr>
            <a:endParaRPr lang="en-US" smtClean="0">
              <a:latin typeface="Times New Roman" pitchFamily="18" charset="0"/>
            </a:endParaRPr>
          </a:p>
          <a:p>
            <a:pPr eaLnBrk="1" hangingPunct="1">
              <a:spcBef>
                <a:spcPct val="0"/>
              </a:spcBef>
              <a:buFontTx/>
              <a:buChar char="•"/>
            </a:pPr>
            <a:r>
              <a:rPr lang="en-US" smtClean="0">
                <a:latin typeface="Times New Roman" pitchFamily="18" charset="0"/>
              </a:rPr>
              <a:t>Sentence by sentence, what “color” do you think each sentence should be?</a:t>
            </a:r>
          </a:p>
          <a:p>
            <a:pPr eaLnBrk="1" hangingPunct="1">
              <a:buFontTx/>
              <a:buChar char="•"/>
            </a:pPr>
            <a:endParaRPr lang="en-US" smtClean="0">
              <a:latin typeface="Times New Roman" pitchFamily="18" charset="0"/>
            </a:endParaRPr>
          </a:p>
          <a:p>
            <a:pPr eaLnBrk="1" hangingPunct="1">
              <a:buFontTx/>
              <a:buChar char="•"/>
            </a:pPr>
            <a:r>
              <a:rPr lang="en-US" smtClean="0">
                <a:latin typeface="Times New Roman" pitchFamily="18" charset="0"/>
              </a:rPr>
              <a:t>Now go back to your training packet and highlight the paragraph titled Writing a Paragraph.  This can also be </a:t>
            </a:r>
            <a:r>
              <a:rPr lang="en-US" b="1" smtClean="0">
                <a:latin typeface="Times New Roman" pitchFamily="18" charset="0"/>
              </a:rPr>
              <a:t>found Intermediate Tool 4-6b.</a:t>
            </a:r>
          </a:p>
          <a:p>
            <a:pPr lvl="1" eaLnBrk="1" hangingPunct="1">
              <a:buFontTx/>
              <a:buChar char="•"/>
            </a:pPr>
            <a:r>
              <a:rPr lang="en-US" smtClean="0">
                <a:latin typeface="Times New Roman" pitchFamily="18" charset="0"/>
              </a:rPr>
              <a:t>Have participants color the lights with their highlighter and then color the sentences. Review as a group. Put one under the document cameras or use an overhead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p>
            <a:pPr>
              <a:defRPr/>
            </a:pPr>
            <a:fld id="{4A56BC5B-CFE6-4446-9ADC-87AE1A45A27B}" type="slidenum">
              <a:rPr lang="en-US" smtClean="0">
                <a:latin typeface="Arial" pitchFamily="34" charset="0"/>
              </a:rPr>
              <a:pPr>
                <a:defRPr/>
              </a:pPr>
              <a:t>5</a:t>
            </a:fld>
            <a:endParaRPr lang="en-US" smtClean="0">
              <a:latin typeface="Arial" pitchFamily="34" charset="0"/>
            </a:endParaRPr>
          </a:p>
        </p:txBody>
      </p:sp>
      <p:sp>
        <p:nvSpPr>
          <p:cNvPr id="120835"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083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  </a:t>
            </a:r>
          </a:p>
          <a:p>
            <a:pPr eaLnBrk="1" hangingPunct="1"/>
            <a:r>
              <a:rPr lang="en-US" b="1" smtClean="0">
                <a:latin typeface="Arial" pitchFamily="34" charset="0"/>
              </a:rPr>
              <a:t>Remind group about the colored boxes at the bottom of the page – Where we are in the book.</a:t>
            </a:r>
          </a:p>
          <a:p>
            <a:pPr eaLnBrk="1" hangingPunct="1"/>
            <a:r>
              <a:rPr lang="en-US" smtClean="0">
                <a:latin typeface="Arial" pitchFamily="34" charset="0"/>
              </a:rPr>
              <a:t>What is a summary? </a:t>
            </a:r>
          </a:p>
          <a:p>
            <a:pPr eaLnBrk="1" hangingPunct="1"/>
            <a:r>
              <a:rPr lang="en-US" smtClean="0">
                <a:latin typeface="Arial" pitchFamily="34" charset="0"/>
              </a:rPr>
              <a:t>Kids Need to know what a summary is.</a:t>
            </a:r>
          </a:p>
          <a:p>
            <a:pPr eaLnBrk="1" hangingPunct="1"/>
            <a:r>
              <a:rPr lang="en-US" smtClean="0">
                <a:latin typeface="Arial" pitchFamily="34" charset="0"/>
              </a:rPr>
              <a:t>It does not contain an opinion.</a:t>
            </a:r>
          </a:p>
          <a:p>
            <a:pPr eaLnBrk="1" hangingPunct="1"/>
            <a:r>
              <a:rPr lang="en-US" smtClean="0">
                <a:latin typeface="Arial" pitchFamily="34" charset="0"/>
              </a:rPr>
              <a:t>It does not need a conclusion……. we don’t want to summarize a summary.</a:t>
            </a:r>
          </a:p>
          <a:p>
            <a:pPr eaLnBrk="1" hangingPunct="1"/>
            <a:r>
              <a:rPr lang="en-US" smtClean="0">
                <a:latin typeface="Arial" pitchFamily="34" charset="0"/>
              </a:rPr>
              <a:t>*****No Color coding in a summary</a:t>
            </a:r>
          </a:p>
          <a:p>
            <a:pPr eaLnBrk="1" hangingPunct="1"/>
            <a:r>
              <a:rPr lang="en-US" smtClean="0">
                <a:latin typeface="Arial" pitchFamily="34" charset="0"/>
              </a:rPr>
              <a:t>We summarize narrative and expository.</a:t>
            </a:r>
          </a:p>
          <a:p>
            <a:pPr eaLnBrk="1" hangingPunct="1"/>
            <a:r>
              <a:rPr lang="en-US" i="1" smtClean="0">
                <a:latin typeface="Arial" pitchFamily="34" charset="0"/>
              </a:rPr>
              <a:t> Read this slide aloud.</a:t>
            </a:r>
          </a:p>
          <a:p>
            <a:pPr eaLnBrk="1" hangingPunct="1"/>
            <a:r>
              <a:rPr lang="en-US" i="1" smtClean="0">
                <a:latin typeface="Arial" pitchFamily="34" charset="0"/>
              </a:rPr>
              <a:t>Ask participants, “Why is it so important for students to know how to summarize?</a:t>
            </a:r>
            <a:endParaRPr lang="en-US" b="1"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p:txBody>
          <a:bodyPr/>
          <a:lstStyle/>
          <a:p>
            <a:pPr>
              <a:defRPr/>
            </a:pPr>
            <a:fld id="{DBFBFA37-818A-4A4D-B39A-0EC9D00BFA92}" type="slidenum">
              <a:rPr lang="en-US" smtClean="0">
                <a:latin typeface="Arial" pitchFamily="34" charset="0"/>
              </a:rPr>
              <a:pPr>
                <a:defRPr/>
              </a:pPr>
              <a:t>36</a:t>
            </a:fld>
            <a:endParaRPr lang="en-US" smtClean="0">
              <a:latin typeface="Arial" pitchFamily="34" charset="0"/>
            </a:endParaRPr>
          </a:p>
        </p:txBody>
      </p:sp>
      <p:sp>
        <p:nvSpPr>
          <p:cNvPr id="14950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4950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lnSpc>
                <a:spcPct val="80000"/>
              </a:lnSpc>
            </a:pPr>
            <a:r>
              <a:rPr lang="en-US" sz="1000" smtClean="0">
                <a:latin typeface="Times New Roman" pitchFamily="18" charset="0"/>
              </a:rPr>
              <a:t>Introduce the informal outline or T- Chart – refer to the handouts. Have the participants color the T-Chart </a:t>
            </a:r>
          </a:p>
          <a:p>
            <a:pPr lvl="1" eaLnBrk="1" hangingPunct="1">
              <a:lnSpc>
                <a:spcPct val="80000"/>
              </a:lnSpc>
            </a:pPr>
            <a:r>
              <a:rPr lang="en-US" sz="1000" smtClean="0">
                <a:latin typeface="Times New Roman" pitchFamily="18" charset="0"/>
              </a:rPr>
              <a:t>(click) T= is your topic – this is green (go and tell the topic)</a:t>
            </a:r>
          </a:p>
          <a:p>
            <a:pPr lvl="1" eaLnBrk="1" hangingPunct="1">
              <a:lnSpc>
                <a:spcPct val="80000"/>
              </a:lnSpc>
            </a:pPr>
            <a:r>
              <a:rPr lang="en-US" sz="1000" smtClean="0">
                <a:latin typeface="Times New Roman" pitchFamily="18" charset="0"/>
              </a:rPr>
              <a:t>(click) </a:t>
            </a:r>
            <a:r>
              <a:rPr lang="en-US" sz="1000" smtClean="0">
                <a:latin typeface="Times New Roman" pitchFamily="18" charset="0"/>
                <a:sym typeface="Wingdings" pitchFamily="2" charset="2"/>
              </a:rPr>
              <a:t>Is your reason, detail, fact- this is yellow (slow down)</a:t>
            </a:r>
          </a:p>
          <a:p>
            <a:pPr lvl="1" eaLnBrk="1" hangingPunct="1">
              <a:lnSpc>
                <a:spcPct val="80000"/>
              </a:lnSpc>
              <a:buFont typeface="Wingdings" pitchFamily="2" charset="2"/>
              <a:buNone/>
            </a:pPr>
            <a:r>
              <a:rPr lang="en-US" sz="1000" smtClean="0">
                <a:latin typeface="Times New Roman" pitchFamily="18" charset="0"/>
                <a:sym typeface="Wingdings" pitchFamily="2" charset="2"/>
              </a:rPr>
              <a:t>(click) This is section for the explanation or example (stop and explain)</a:t>
            </a:r>
          </a:p>
          <a:p>
            <a:pPr lvl="1" eaLnBrk="1" hangingPunct="1">
              <a:lnSpc>
                <a:spcPct val="80000"/>
              </a:lnSpc>
              <a:buFont typeface="Wingdings" pitchFamily="2" charset="2"/>
              <a:buNone/>
            </a:pPr>
            <a:r>
              <a:rPr lang="en-US" sz="1000" smtClean="0">
                <a:latin typeface="Times New Roman" pitchFamily="18" charset="0"/>
                <a:sym typeface="Wingdings" pitchFamily="2" charset="2"/>
              </a:rPr>
              <a:t>(click) C= your conclusion (go and remind them of your topic) </a:t>
            </a:r>
            <a:endParaRPr lang="en-US" sz="1000" smtClean="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This is to show that this graphic organizer can be done in a notebook to help with pre-writing (click) </a:t>
            </a:r>
          </a:p>
          <a:p>
            <a:endParaRPr lang="en-US" smtClean="0">
              <a:latin typeface="Arial" pitchFamily="34" charset="0"/>
            </a:endParaRPr>
          </a:p>
          <a:p>
            <a:r>
              <a:rPr lang="en-US" smtClean="0">
                <a:latin typeface="Arial" pitchFamily="34" charset="0"/>
              </a:rPr>
              <a:t>(hint: a necessary step on some of the CSAP questions.) </a:t>
            </a:r>
          </a:p>
        </p:txBody>
      </p:sp>
      <p:sp>
        <p:nvSpPr>
          <p:cNvPr id="106500" name="Slide Number Placeholder 3"/>
          <p:cNvSpPr>
            <a:spLocks noGrp="1"/>
          </p:cNvSpPr>
          <p:nvPr>
            <p:ph type="sldNum" sz="quarter" idx="5"/>
          </p:nvPr>
        </p:nvSpPr>
        <p:spPr/>
        <p:txBody>
          <a:bodyPr/>
          <a:lstStyle/>
          <a:p>
            <a:pPr>
              <a:defRPr/>
            </a:pPr>
            <a:fld id="{5EBF1144-7DEE-49E6-9772-4486FACE222B}" type="slidenum">
              <a:rPr lang="en-US" smtClean="0">
                <a:latin typeface="Arial" pitchFamily="34" charset="0"/>
              </a:rPr>
              <a:pPr>
                <a:defRPr/>
              </a:pPr>
              <a:t>37</a:t>
            </a:fld>
            <a:endParaRPr 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p:txBody>
          <a:bodyPr/>
          <a:lstStyle/>
          <a:p>
            <a:pPr>
              <a:defRPr/>
            </a:pPr>
            <a:fld id="{91EAAAA0-D98E-403E-BB29-19E7239CA3C7}" type="slidenum">
              <a:rPr lang="en-US" smtClean="0">
                <a:latin typeface="Arial" pitchFamily="34" charset="0"/>
              </a:rPr>
              <a:pPr>
                <a:defRPr/>
              </a:pPr>
              <a:t>38</a:t>
            </a:fld>
            <a:endParaRPr lang="en-US" smtClean="0">
              <a:latin typeface="Arial" pitchFamily="34" charset="0"/>
            </a:endParaRPr>
          </a:p>
        </p:txBody>
      </p:sp>
      <p:sp>
        <p:nvSpPr>
          <p:cNvPr id="151555" name="Rectangle 2"/>
          <p:cNvSpPr>
            <a:spLocks noGrp="1" noRot="1" noChangeAspect="1" noChangeArrowheads="1" noTextEdit="1"/>
          </p:cNvSpPr>
          <p:nvPr>
            <p:ph type="sldImg"/>
          </p:nvPr>
        </p:nvSpPr>
        <p:spPr bwMode="auto">
          <a:xfrm>
            <a:off x="1604963" y="846138"/>
            <a:ext cx="3749675" cy="2811462"/>
          </a:xfrm>
          <a:noFill/>
          <a:ln>
            <a:solidFill>
              <a:srgbClr val="000000"/>
            </a:solidFill>
            <a:miter lim="800000"/>
            <a:headEnd/>
            <a:tailEnd/>
          </a:ln>
        </p:spPr>
      </p:sp>
      <p:sp>
        <p:nvSpPr>
          <p:cNvPr id="151556" name="Rectangle 3"/>
          <p:cNvSpPr>
            <a:spLocks noGrp="1" noChangeArrowheads="1"/>
          </p:cNvSpPr>
          <p:nvPr>
            <p:ph type="body" idx="1"/>
          </p:nvPr>
        </p:nvSpPr>
        <p:spPr bwMode="auto">
          <a:xfrm>
            <a:off x="458788" y="3811588"/>
            <a:ext cx="5964237" cy="4943475"/>
          </a:xfrm>
          <a:noFill/>
        </p:spPr>
        <p:txBody>
          <a:bodyPr wrap="square" numCol="1" anchor="t" anchorCtr="0" compatLnSpc="1">
            <a:prstTxWarp prst="textNoShape">
              <a:avLst/>
            </a:prstTxWarp>
          </a:bodyPr>
          <a:lstStyle/>
          <a:p>
            <a:pPr eaLnBrk="1" hangingPunct="1">
              <a:spcBef>
                <a:spcPct val="0"/>
              </a:spcBef>
            </a:pPr>
            <a:r>
              <a:rPr lang="en-US" b="1" u="sng" smtClean="0">
                <a:latin typeface="Arial" pitchFamily="34" charset="0"/>
              </a:rPr>
              <a:t>Trainers Notes:</a:t>
            </a:r>
            <a:r>
              <a:rPr lang="en-US" smtClean="0">
                <a:latin typeface="Times New Roman" pitchFamily="18" charset="0"/>
              </a:rPr>
              <a:t> This is what it would look like to color code a paragraph *</a:t>
            </a:r>
            <a:r>
              <a:rPr lang="en-US" b="1" smtClean="0">
                <a:latin typeface="Times New Roman" pitchFamily="18" charset="0"/>
              </a:rPr>
              <a:t>Have group highlight before you click* 8 clicks total.</a:t>
            </a:r>
            <a:endParaRPr lang="en-US" smtClean="0">
              <a:latin typeface="Times New Roman" pitchFamily="18" charset="0"/>
            </a:endParaRPr>
          </a:p>
          <a:p>
            <a:pPr eaLnBrk="1" hangingPunct="1">
              <a:spcBef>
                <a:spcPct val="0"/>
              </a:spcBef>
            </a:pPr>
            <a:endParaRPr lang="en-US" smtClean="0">
              <a:latin typeface="Times New Roman" pitchFamily="18" charset="0"/>
            </a:endParaRPr>
          </a:p>
          <a:p>
            <a:pPr eaLnBrk="1" hangingPunct="1">
              <a:spcBef>
                <a:spcPct val="0"/>
              </a:spcBef>
              <a:buFontTx/>
              <a:buChar char="•"/>
            </a:pPr>
            <a:r>
              <a:rPr lang="en-US" smtClean="0">
                <a:latin typeface="Times New Roman" pitchFamily="18" charset="0"/>
              </a:rPr>
              <a:t>Sentence by sentence, what “color” do you think each sentence should be?</a:t>
            </a:r>
          </a:p>
          <a:p>
            <a:pPr eaLnBrk="1" hangingPunct="1">
              <a:buFontTx/>
              <a:buChar char="•"/>
            </a:pPr>
            <a:endParaRPr lang="en-US" smtClean="0">
              <a:latin typeface="Times New Roman" pitchFamily="18" charset="0"/>
            </a:endParaRPr>
          </a:p>
          <a:p>
            <a:pPr eaLnBrk="1" hangingPunct="1">
              <a:buFontTx/>
              <a:buChar char="•"/>
            </a:pPr>
            <a:r>
              <a:rPr lang="en-US" smtClean="0">
                <a:latin typeface="Times New Roman" pitchFamily="18" charset="0"/>
              </a:rPr>
              <a:t>Now go back to your training packet and highlight the paragraph titled Writing a Paragraph.  This can also be </a:t>
            </a:r>
            <a:r>
              <a:rPr lang="en-US" b="1" smtClean="0">
                <a:latin typeface="Times New Roman" pitchFamily="18" charset="0"/>
              </a:rPr>
              <a:t>found Intermediate Tool 4-6b.</a:t>
            </a:r>
          </a:p>
          <a:p>
            <a:pPr lvl="1" eaLnBrk="1" hangingPunct="1">
              <a:buFontTx/>
              <a:buChar char="•"/>
            </a:pPr>
            <a:r>
              <a:rPr lang="en-US" smtClean="0">
                <a:latin typeface="Times New Roman" pitchFamily="18" charset="0"/>
              </a:rPr>
              <a:t>Have participants color the lights with their highlighter and then color the sentences. Review as a group. Put one under the document cameras or use an overhead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p:txBody>
          <a:bodyPr/>
          <a:lstStyle/>
          <a:p>
            <a:pPr>
              <a:defRPr/>
            </a:pPr>
            <a:fld id="{5065F9FD-9EA0-4D87-9853-C63DAD5D7931}" type="slidenum">
              <a:rPr lang="en-US" smtClean="0">
                <a:latin typeface="Arial" pitchFamily="34" charset="0"/>
              </a:rPr>
              <a:pPr>
                <a:defRPr/>
              </a:pPr>
              <a:t>39</a:t>
            </a:fld>
            <a:endParaRPr lang="en-US" smtClean="0">
              <a:latin typeface="Arial" pitchFamily="34" charset="0"/>
            </a:endParaRPr>
          </a:p>
        </p:txBody>
      </p:sp>
      <p:sp>
        <p:nvSpPr>
          <p:cNvPr id="152579"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258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lnSpc>
                <a:spcPct val="80000"/>
              </a:lnSpc>
            </a:pPr>
            <a:r>
              <a:rPr lang="en-US" sz="1000" smtClean="0">
                <a:latin typeface="Times New Roman" pitchFamily="18" charset="0"/>
              </a:rPr>
              <a:t>This is what is would look like using an Informal Outline.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p:txBody>
          <a:bodyPr/>
          <a:lstStyle/>
          <a:p>
            <a:pPr>
              <a:defRPr/>
            </a:pPr>
            <a:fld id="{87D67E37-8F1D-4668-BC96-B1A84DAD1EF9}" type="slidenum">
              <a:rPr lang="en-US" smtClean="0">
                <a:latin typeface="Arial" pitchFamily="34" charset="0"/>
              </a:rPr>
              <a:pPr>
                <a:defRPr/>
              </a:pPr>
              <a:t>40</a:t>
            </a:fld>
            <a:endParaRPr lang="en-US" smtClean="0">
              <a:latin typeface="Arial" pitchFamily="34" charset="0"/>
            </a:endParaRPr>
          </a:p>
        </p:txBody>
      </p:sp>
      <p:sp>
        <p:nvSpPr>
          <p:cNvPr id="153603"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360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r>
              <a:rPr lang="en-US" smtClean="0">
                <a:latin typeface="Times New Roman" pitchFamily="18" charset="0"/>
              </a:rPr>
              <a:t>Here is an example of an informal outline from the intermediate level (click to next slide)</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p:txBody>
          <a:bodyPr/>
          <a:lstStyle/>
          <a:p>
            <a:pPr>
              <a:defRPr/>
            </a:pPr>
            <a:fld id="{AD11AC55-7293-434C-9916-6F346C48A559}" type="slidenum">
              <a:rPr lang="en-US" smtClean="0">
                <a:latin typeface="Arial" pitchFamily="34" charset="0"/>
              </a:rPr>
              <a:pPr>
                <a:defRPr/>
              </a:pPr>
              <a:t>41</a:t>
            </a:fld>
            <a:endParaRPr lang="en-US" smtClean="0">
              <a:latin typeface="Arial" pitchFamily="34" charset="0"/>
            </a:endParaRPr>
          </a:p>
        </p:txBody>
      </p:sp>
      <p:sp>
        <p:nvSpPr>
          <p:cNvPr id="15462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462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r>
              <a:rPr lang="en-US" b="1" u="sng" smtClean="0">
                <a:latin typeface="Times New Roman" pitchFamily="18" charset="0"/>
              </a:rPr>
              <a:t>Trainers Notes:</a:t>
            </a:r>
            <a:r>
              <a:rPr lang="en-US" smtClean="0">
                <a:latin typeface="Times New Roman" pitchFamily="18" charset="0"/>
              </a:rPr>
              <a:t> </a:t>
            </a:r>
          </a:p>
          <a:p>
            <a:pPr lvl="1" eaLnBrk="1" hangingPunct="1"/>
            <a:r>
              <a:rPr lang="en-US" smtClean="0">
                <a:latin typeface="Times New Roman" pitchFamily="18" charset="0"/>
              </a:rPr>
              <a:t>Here is an example from the intermediate level</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p:txBody>
          <a:bodyPr/>
          <a:lstStyle/>
          <a:p>
            <a:pPr>
              <a:defRPr/>
            </a:pPr>
            <a:fld id="{C3E570AF-F7F1-40D5-9A3A-C9A52F8877E5}" type="slidenum">
              <a:rPr lang="en-US" smtClean="0">
                <a:latin typeface="Arial" pitchFamily="34" charset="0"/>
              </a:rPr>
              <a:pPr>
                <a:defRPr/>
              </a:pPr>
              <a:t>42</a:t>
            </a:fld>
            <a:endParaRPr lang="en-US" smtClean="0">
              <a:latin typeface="Arial" pitchFamily="34" charset="0"/>
            </a:endParaRPr>
          </a:p>
        </p:txBody>
      </p:sp>
      <p:sp>
        <p:nvSpPr>
          <p:cNvPr id="15565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565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Times New Roman" pitchFamily="18" charset="0"/>
              </a:rPr>
              <a:t>Trainers Notes:</a:t>
            </a:r>
          </a:p>
          <a:p>
            <a:pPr eaLnBrk="1" hangingPunct="1"/>
            <a:r>
              <a:rPr lang="en-US" smtClean="0">
                <a:latin typeface="Times New Roman" pitchFamily="18" charset="0"/>
              </a:rPr>
              <a:t>Here is what it looks like as a paragraph.</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p:txBody>
          <a:bodyPr/>
          <a:lstStyle/>
          <a:p>
            <a:pPr>
              <a:defRPr/>
            </a:pPr>
            <a:fld id="{19826F2E-6F61-40A4-A622-3B09BED32452}" type="slidenum">
              <a:rPr lang="en-US" smtClean="0">
                <a:latin typeface="Arial" pitchFamily="34" charset="0"/>
              </a:rPr>
              <a:pPr>
                <a:defRPr/>
              </a:pPr>
              <a:t>43</a:t>
            </a:fld>
            <a:endParaRPr lang="en-US" smtClean="0">
              <a:latin typeface="Arial" pitchFamily="34" charset="0"/>
            </a:endParaRPr>
          </a:p>
        </p:txBody>
      </p:sp>
      <p:sp>
        <p:nvSpPr>
          <p:cNvPr id="156675"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667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Arial" pitchFamily="34" charset="0"/>
              </a:rPr>
              <a:t> Changing the topic  - Will be focusing on writing with a prompt.</a:t>
            </a:r>
            <a:r>
              <a:rPr lang="en-US" smtClean="0">
                <a:latin typeface="Times New Roman" pitchFamily="18" charset="0"/>
              </a:rPr>
              <a:t> Can’t stress enough that writing from a prompt …. The purpose of this slide is to demonstrate what skills are needed for a student to respond to a prompt.</a:t>
            </a:r>
          </a:p>
          <a:p>
            <a:pPr eaLnBrk="1" hangingPunct="1"/>
            <a:r>
              <a:rPr lang="en-US" smtClean="0">
                <a:latin typeface="Times New Roman" pitchFamily="18" charset="0"/>
              </a:rPr>
              <a:t>Kids have got to be able to analyze a prompt.</a:t>
            </a:r>
          </a:p>
          <a:p>
            <a:pPr eaLnBrk="1" hangingPunct="1"/>
            <a:r>
              <a:rPr lang="en-US" smtClean="0">
                <a:latin typeface="Times New Roman" pitchFamily="18" charset="0"/>
              </a:rPr>
              <a:t>Writing from a prompt very important</a:t>
            </a:r>
          </a:p>
          <a:p>
            <a:pPr eaLnBrk="1" hangingPunct="1"/>
            <a:r>
              <a:rPr lang="en-US" smtClean="0">
                <a:latin typeface="Times New Roman" pitchFamily="18" charset="0"/>
              </a:rPr>
              <a:t>Having kids read prompt and circle words </a:t>
            </a:r>
          </a:p>
          <a:p>
            <a:pPr eaLnBrk="1" hangingPunct="1">
              <a:buFontTx/>
              <a:buChar char="•"/>
            </a:pPr>
            <a:r>
              <a:rPr lang="en-US" smtClean="0">
                <a:latin typeface="Times New Roman" pitchFamily="18" charset="0"/>
              </a:rPr>
              <a:t>Read this slide aloud.  </a:t>
            </a:r>
          </a:p>
          <a:p>
            <a:pPr eaLnBrk="1" hangingPunct="1">
              <a:buFontTx/>
              <a:buChar char="•"/>
            </a:pPr>
            <a:r>
              <a:rPr lang="en-US" smtClean="0">
                <a:latin typeface="Times New Roman" pitchFamily="18" charset="0"/>
              </a:rPr>
              <a:t>Also point out Tool 4-3a.  It shows that there are different prompts for story and information writing.</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p:txBody>
          <a:bodyPr/>
          <a:lstStyle/>
          <a:p>
            <a:pPr>
              <a:defRPr/>
            </a:pPr>
            <a:fld id="{A1FE4A9D-17CD-48F9-8C28-976A95591AAB}" type="slidenum">
              <a:rPr lang="en-US" smtClean="0">
                <a:latin typeface="Arial" pitchFamily="34" charset="0"/>
              </a:rPr>
              <a:pPr>
                <a:defRPr/>
              </a:pPr>
              <a:t>44</a:t>
            </a:fld>
            <a:endParaRPr lang="en-US" smtClean="0">
              <a:latin typeface="Arial" pitchFamily="34" charset="0"/>
            </a:endParaRPr>
          </a:p>
        </p:txBody>
      </p:sp>
      <p:sp>
        <p:nvSpPr>
          <p:cNvPr id="157699"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770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In this web, the student placed the topic in the center circle and attached are the details the writer wants to remember to mention.</a:t>
            </a:r>
          </a:p>
          <a:p>
            <a:pPr eaLnBrk="1" hangingPunct="1">
              <a:buFontTx/>
              <a:buChar char="•"/>
            </a:pPr>
            <a:r>
              <a:rPr lang="en-US" smtClean="0">
                <a:latin typeface="Times New Roman" pitchFamily="18" charset="0"/>
              </a:rPr>
              <a:t>Typically kids will write from 12:00 around the web.</a:t>
            </a:r>
          </a:p>
          <a:p>
            <a:pPr eaLnBrk="1" hangingPunct="1">
              <a:buFontTx/>
              <a:buChar char="•"/>
            </a:pPr>
            <a:r>
              <a:rPr lang="en-US" smtClean="0">
                <a:latin typeface="Times New Roman" pitchFamily="18" charset="0"/>
              </a:rPr>
              <a:t>Webbing is ok…. But no organization</a:t>
            </a:r>
          </a:p>
          <a:p>
            <a:pPr eaLnBrk="1" hangingPunct="1">
              <a:buFontTx/>
              <a:buChar char="•"/>
            </a:pPr>
            <a:r>
              <a:rPr lang="en-US" smtClean="0">
                <a:latin typeface="Times New Roman" pitchFamily="18" charset="0"/>
              </a:rPr>
              <a:t>Random writing</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p:txBody>
          <a:bodyPr/>
          <a:lstStyle/>
          <a:p>
            <a:pPr>
              <a:defRPr/>
            </a:pPr>
            <a:fld id="{52D88C33-CFEC-4885-AAC5-33ACEC3AAFAC}" type="slidenum">
              <a:rPr lang="en-US" smtClean="0">
                <a:latin typeface="Arial" pitchFamily="34" charset="0"/>
              </a:rPr>
              <a:pPr>
                <a:defRPr/>
              </a:pPr>
              <a:t>45</a:t>
            </a:fld>
            <a:endParaRPr lang="en-US" smtClean="0">
              <a:latin typeface="Arial" pitchFamily="34" charset="0"/>
            </a:endParaRPr>
          </a:p>
        </p:txBody>
      </p:sp>
      <p:sp>
        <p:nvSpPr>
          <p:cNvPr id="158723"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872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This is the result of the web.</a:t>
            </a:r>
          </a:p>
          <a:p>
            <a:pPr eaLnBrk="1" hangingPunct="1">
              <a:buFontTx/>
              <a:buChar char="•"/>
            </a:pPr>
            <a:r>
              <a:rPr lang="en-US" smtClean="0">
                <a:latin typeface="Times New Roman" pitchFamily="18" charset="0"/>
              </a:rPr>
              <a:t> What do you think?  Well written?  Random?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p:txBody>
          <a:bodyPr/>
          <a:lstStyle/>
          <a:p>
            <a:pPr>
              <a:defRPr/>
            </a:pPr>
            <a:fld id="{733D3E3A-B353-41EE-903D-E021FDB957B6}" type="slidenum">
              <a:rPr lang="en-US" smtClean="0">
                <a:latin typeface="Arial" pitchFamily="34" charset="0"/>
              </a:rPr>
              <a:pPr>
                <a:defRPr/>
              </a:pPr>
              <a:t>6</a:t>
            </a:fld>
            <a:endParaRPr lang="en-US" smtClean="0">
              <a:latin typeface="Arial" pitchFamily="34" charset="0"/>
            </a:endParaRPr>
          </a:p>
        </p:txBody>
      </p:sp>
      <p:sp>
        <p:nvSpPr>
          <p:cNvPr id="121859"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186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This is an example of a strategy</a:t>
            </a:r>
          </a:p>
          <a:p>
            <a:pPr eaLnBrk="1" hangingPunct="1"/>
            <a:r>
              <a:rPr lang="en-US" b="1" smtClean="0">
                <a:latin typeface="Arial" pitchFamily="34" charset="0"/>
              </a:rPr>
              <a:t>Explain to the group that with younger students they may want to start with step 3.  It is easier for the students to identify with facts then an item.</a:t>
            </a:r>
          </a:p>
          <a:p>
            <a:pPr eaLnBrk="1" hangingPunct="1"/>
            <a:endParaRPr lang="en-US" b="1" smtClean="0">
              <a:latin typeface="Arial" pitchFamily="34" charset="0"/>
            </a:endParaRPr>
          </a:p>
          <a:p>
            <a:pPr eaLnBrk="1" hangingPunct="1"/>
            <a:r>
              <a:rPr lang="en-US" b="1" smtClean="0">
                <a:latin typeface="Arial" pitchFamily="34" charset="0"/>
              </a:rPr>
              <a:t> </a:t>
            </a:r>
            <a:r>
              <a:rPr lang="en-US" smtClean="0">
                <a:latin typeface="Arial" pitchFamily="34" charset="0"/>
              </a:rPr>
              <a:t>Can teach summary writing during your reading block.</a:t>
            </a:r>
          </a:p>
          <a:p>
            <a:pPr eaLnBrk="1" hangingPunct="1"/>
            <a:r>
              <a:rPr lang="en-US" smtClean="0">
                <a:latin typeface="Arial" pitchFamily="34" charset="0"/>
              </a:rPr>
              <a:t> How do you get students to write such a well crafted summary paragraph?   We’ve divided it into four teachable steps.  (Read the slide aloud).  </a:t>
            </a:r>
          </a:p>
          <a:p>
            <a:pPr eaLnBrk="1" hangingPunct="1"/>
            <a:endParaRPr 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p:txBody>
          <a:bodyPr/>
          <a:lstStyle/>
          <a:p>
            <a:pPr>
              <a:defRPr/>
            </a:pPr>
            <a:fld id="{95632CDD-1BC5-468B-B69A-396CED7286DE}" type="slidenum">
              <a:rPr lang="en-US" smtClean="0">
                <a:latin typeface="Arial" pitchFamily="34" charset="0"/>
              </a:rPr>
              <a:pPr>
                <a:defRPr/>
              </a:pPr>
              <a:t>46</a:t>
            </a:fld>
            <a:endParaRPr lang="en-US" smtClean="0">
              <a:latin typeface="Arial" pitchFamily="34" charset="0"/>
            </a:endParaRPr>
          </a:p>
        </p:txBody>
      </p:sp>
      <p:sp>
        <p:nvSpPr>
          <p:cNvPr id="159747"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5974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lvl="1" eaLnBrk="1" hangingPunct="1"/>
            <a:r>
              <a:rPr lang="en-US" b="1" u="sng" smtClean="0">
                <a:latin typeface="Arial" pitchFamily="34" charset="0"/>
              </a:rPr>
              <a:t>Trainers Notes:</a:t>
            </a:r>
            <a:r>
              <a:rPr lang="en-US" smtClean="0">
                <a:latin typeface="Times New Roman" pitchFamily="18" charset="0"/>
              </a:rPr>
              <a:t> </a:t>
            </a:r>
          </a:p>
          <a:p>
            <a:pPr lvl="1" eaLnBrk="1" hangingPunct="1"/>
            <a:r>
              <a:rPr lang="en-US" smtClean="0">
                <a:latin typeface="Times New Roman" pitchFamily="18" charset="0"/>
              </a:rPr>
              <a:t>Here is how the information from the web can be organized use the T-outline</a:t>
            </a:r>
          </a:p>
          <a:p>
            <a:pPr lvl="1" eaLnBrk="1" hangingPunct="1"/>
            <a:r>
              <a:rPr lang="en-US" smtClean="0">
                <a:latin typeface="Times New Roman" pitchFamily="18" charset="0"/>
              </a:rPr>
              <a:t>Topic</a:t>
            </a:r>
          </a:p>
          <a:p>
            <a:pPr lvl="1" eaLnBrk="1" hangingPunct="1"/>
            <a:r>
              <a:rPr lang="en-US" smtClean="0">
                <a:latin typeface="Times New Roman" pitchFamily="18" charset="0"/>
              </a:rPr>
              <a:t>Yellows—Key star ideas</a:t>
            </a:r>
          </a:p>
          <a:p>
            <a:pPr lvl="1" eaLnBrk="1" hangingPunct="1"/>
            <a:r>
              <a:rPr lang="en-US" smtClean="0">
                <a:latin typeface="Times New Roman" pitchFamily="18" charset="0"/>
              </a:rPr>
              <a:t>Red—explain</a:t>
            </a:r>
          </a:p>
          <a:p>
            <a:pPr lvl="1" eaLnBrk="1" hangingPunct="1"/>
            <a:r>
              <a:rPr lang="en-US" smtClean="0">
                <a:latin typeface="Times New Roman" pitchFamily="18" charset="0"/>
              </a:rPr>
              <a:t>Notice that there are dashes and dots.</a:t>
            </a:r>
          </a:p>
          <a:p>
            <a:pPr lvl="1" eaLnBrk="1" hangingPunct="1"/>
            <a:r>
              <a:rPr lang="en-US" smtClean="0">
                <a:latin typeface="Times New Roman" pitchFamily="18" charset="0"/>
              </a:rPr>
              <a:t>You can use paper instead of templates….especially with paper crunch</a:t>
            </a:r>
          </a:p>
          <a:p>
            <a:pPr lvl="1" eaLnBrk="1" hangingPunct="1"/>
            <a:endParaRPr lang="en-US" smtClean="0">
              <a:latin typeface="Times New Roman"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p:txBody>
          <a:bodyPr/>
          <a:lstStyle/>
          <a:p>
            <a:pPr>
              <a:defRPr/>
            </a:pPr>
            <a:fld id="{C2FF31F3-EDE8-4641-99BD-3123C54A7C14}" type="slidenum">
              <a:rPr lang="en-US" smtClean="0">
                <a:latin typeface="Arial" pitchFamily="34" charset="0"/>
              </a:rPr>
              <a:pPr>
                <a:defRPr/>
              </a:pPr>
              <a:t>47</a:t>
            </a:fld>
            <a:endParaRPr lang="en-US" smtClean="0">
              <a:latin typeface="Arial" pitchFamily="34" charset="0"/>
            </a:endParaRPr>
          </a:p>
        </p:txBody>
      </p:sp>
      <p:sp>
        <p:nvSpPr>
          <p:cNvPr id="160771" name="Rectangle 2"/>
          <p:cNvSpPr>
            <a:spLocks noGrp="1" noRot="1" noChangeAspect="1" noChangeArrowheads="1" noTextEdit="1"/>
          </p:cNvSpPr>
          <p:nvPr>
            <p:ph type="sldImg"/>
          </p:nvPr>
        </p:nvSpPr>
        <p:spPr bwMode="auto">
          <a:xfrm>
            <a:off x="1617663" y="892175"/>
            <a:ext cx="3703637" cy="2776538"/>
          </a:xfrm>
          <a:noFill/>
          <a:ln>
            <a:solidFill>
              <a:srgbClr val="000000"/>
            </a:solidFill>
            <a:miter lim="800000"/>
            <a:headEnd/>
            <a:tailEnd/>
          </a:ln>
        </p:spPr>
      </p:sp>
      <p:sp>
        <p:nvSpPr>
          <p:cNvPr id="16077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u="sng" smtClean="0">
                <a:latin typeface="Arial" pitchFamily="34" charset="0"/>
              </a:rPr>
              <a:t>Trainers Notes:</a:t>
            </a:r>
            <a:r>
              <a:rPr lang="en-US" b="1" smtClean="0">
                <a:latin typeface="Times New Roman" pitchFamily="18" charset="0"/>
              </a:rPr>
              <a:t> </a:t>
            </a:r>
          </a:p>
          <a:p>
            <a:pPr eaLnBrk="1" hangingPunct="1">
              <a:buFontTx/>
              <a:buChar char="•"/>
            </a:pPr>
            <a:r>
              <a:rPr lang="en-US" smtClean="0">
                <a:latin typeface="Times New Roman" pitchFamily="18" charset="0"/>
              </a:rPr>
              <a:t>This is the result of the web.</a:t>
            </a:r>
          </a:p>
          <a:p>
            <a:pPr eaLnBrk="1" hangingPunct="1">
              <a:buFontTx/>
              <a:buChar char="•"/>
            </a:pPr>
            <a:r>
              <a:rPr lang="en-US" smtClean="0">
                <a:latin typeface="Times New Roman" pitchFamily="18" charset="0"/>
              </a:rPr>
              <a:t> What do you think?  Well written?  Random?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p:txBody>
          <a:bodyPr/>
          <a:lstStyle/>
          <a:p>
            <a:pPr>
              <a:defRPr/>
            </a:pPr>
            <a:fld id="{B62ACEF0-0871-4E2F-8561-092A4F276938}" type="slidenum">
              <a:rPr lang="en-US" smtClean="0">
                <a:latin typeface="Arial" pitchFamily="34" charset="0"/>
              </a:rPr>
              <a:pPr>
                <a:defRPr/>
              </a:pPr>
              <a:t>7</a:t>
            </a:fld>
            <a:endParaRPr lang="en-US" smtClean="0">
              <a:latin typeface="Arial" pitchFamily="34" charset="0"/>
            </a:endParaRPr>
          </a:p>
        </p:txBody>
      </p:sp>
      <p:sp>
        <p:nvSpPr>
          <p:cNvPr id="122883"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2884"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 </a:t>
            </a:r>
            <a:r>
              <a:rPr lang="en-US" smtClean="0">
                <a:latin typeface="Arial" pitchFamily="34" charset="0"/>
              </a:rPr>
              <a:t>Practice this a lot!</a:t>
            </a:r>
          </a:p>
          <a:p>
            <a:pPr eaLnBrk="1" hangingPunct="1"/>
            <a:r>
              <a:rPr lang="en-US" b="1" smtClean="0">
                <a:latin typeface="Arial" pitchFamily="34" charset="0"/>
              </a:rPr>
              <a:t>All explained in TG.</a:t>
            </a:r>
          </a:p>
          <a:p>
            <a:pPr eaLnBrk="1" hangingPunct="1"/>
            <a:r>
              <a:rPr lang="en-US" smtClean="0">
                <a:latin typeface="Arial" pitchFamily="34" charset="0"/>
              </a:rPr>
              <a:t>The IVF Summary Topic Sentence is a</a:t>
            </a:r>
            <a:r>
              <a:rPr lang="en-US" i="1" smtClean="0">
                <a:latin typeface="Arial" pitchFamily="34" charset="0"/>
              </a:rPr>
              <a:t> </a:t>
            </a:r>
            <a:r>
              <a:rPr lang="en-US" b="1" smtClean="0">
                <a:latin typeface="Arial" pitchFamily="34" charset="0"/>
              </a:rPr>
              <a:t>three-part sentence</a:t>
            </a:r>
            <a:r>
              <a:rPr lang="en-US" smtClean="0">
                <a:latin typeface="Arial" pitchFamily="34" charset="0"/>
              </a:rPr>
              <a:t> that begins with </a:t>
            </a:r>
            <a:r>
              <a:rPr lang="en-US" b="1" smtClean="0">
                <a:latin typeface="Arial" pitchFamily="34" charset="0"/>
              </a:rPr>
              <a:t>identifying the item</a:t>
            </a:r>
            <a:r>
              <a:rPr lang="en-US" smtClean="0">
                <a:latin typeface="Arial" pitchFamily="34" charset="0"/>
              </a:rPr>
              <a:t>. To construct the beginning of the sentence, students are taught to answer such questions as…</a:t>
            </a:r>
          </a:p>
          <a:p>
            <a:pPr marL="644525" lvl="1" indent="-187325" eaLnBrk="1" hangingPunct="1">
              <a:buFontTx/>
              <a:buChar char="•"/>
            </a:pPr>
            <a:r>
              <a:rPr lang="en-US" i="1" smtClean="0">
                <a:latin typeface="Arial" pitchFamily="34" charset="0"/>
              </a:rPr>
              <a:t>(click) “</a:t>
            </a:r>
            <a:r>
              <a:rPr lang="en-US" smtClean="0">
                <a:latin typeface="Arial" pitchFamily="34" charset="0"/>
              </a:rPr>
              <a:t>What is the text?”</a:t>
            </a:r>
          </a:p>
          <a:p>
            <a:pPr marL="644525" lvl="1" indent="-187325" eaLnBrk="1" hangingPunct="1">
              <a:buFontTx/>
              <a:buChar char="•"/>
            </a:pPr>
            <a:r>
              <a:rPr lang="en-US" i="1" smtClean="0">
                <a:latin typeface="Arial" pitchFamily="34" charset="0"/>
              </a:rPr>
              <a:t>(click) “</a:t>
            </a:r>
            <a:r>
              <a:rPr lang="en-US" smtClean="0">
                <a:latin typeface="Arial" pitchFamily="34" charset="0"/>
              </a:rPr>
              <a:t>What type of text is it?”</a:t>
            </a:r>
          </a:p>
          <a:p>
            <a:pPr marL="644525" lvl="1" indent="-187325" eaLnBrk="1" hangingPunct="1">
              <a:buFontTx/>
              <a:buChar char="•"/>
            </a:pPr>
            <a:r>
              <a:rPr lang="en-US" i="1" smtClean="0">
                <a:latin typeface="Arial" pitchFamily="34" charset="0"/>
              </a:rPr>
              <a:t>(click) “</a:t>
            </a:r>
            <a:r>
              <a:rPr lang="en-US" smtClean="0">
                <a:latin typeface="Arial" pitchFamily="34" charset="0"/>
              </a:rPr>
              <a:t>Who is the author?”</a:t>
            </a:r>
          </a:p>
          <a:p>
            <a:pPr eaLnBrk="1" hangingPunct="1"/>
            <a:r>
              <a:rPr lang="en-US" smtClean="0">
                <a:latin typeface="Arial" pitchFamily="34" charset="0"/>
              </a:rPr>
              <a:t>Next, students choose a verb </a:t>
            </a:r>
            <a:r>
              <a:rPr lang="en-US" i="1" smtClean="0">
                <a:latin typeface="Arial" pitchFamily="34" charset="0"/>
              </a:rPr>
              <a:t>(click)</a:t>
            </a:r>
            <a:r>
              <a:rPr lang="en-US" smtClean="0">
                <a:latin typeface="Arial" pitchFamily="34" charset="0"/>
              </a:rPr>
              <a:t> – </a:t>
            </a:r>
            <a:r>
              <a:rPr lang="en-US" b="1" smtClean="0">
                <a:latin typeface="Arial" pitchFamily="34" charset="0"/>
              </a:rPr>
              <a:t>an action verb that relates to the purpose of the text.  </a:t>
            </a:r>
          </a:p>
          <a:p>
            <a:pPr eaLnBrk="1" hangingPunct="1"/>
            <a:r>
              <a:rPr lang="en-US" smtClean="0">
                <a:latin typeface="Arial" pitchFamily="34" charset="0"/>
              </a:rPr>
              <a:t>Finally, students finish the thought with… </a:t>
            </a:r>
            <a:endParaRPr lang="en-US" i="1" smtClean="0">
              <a:latin typeface="Arial" pitchFamily="34" charset="0"/>
            </a:endParaRPr>
          </a:p>
          <a:p>
            <a:pPr marL="644525" lvl="1" indent="-187325" eaLnBrk="1" hangingPunct="1">
              <a:buFontTx/>
              <a:buChar char="•"/>
            </a:pPr>
            <a:r>
              <a:rPr lang="en-US" i="1" smtClean="0">
                <a:latin typeface="Arial" pitchFamily="34" charset="0"/>
              </a:rPr>
              <a:t>(click)” </a:t>
            </a:r>
            <a:r>
              <a:rPr lang="en-US" smtClean="0">
                <a:latin typeface="Arial" pitchFamily="34" charset="0"/>
              </a:rPr>
              <a:t>the big idea,” </a:t>
            </a:r>
          </a:p>
          <a:p>
            <a:pPr marL="644525" lvl="1" indent="-187325" eaLnBrk="1" hangingPunct="1">
              <a:buFontTx/>
              <a:buChar char="•"/>
            </a:pPr>
            <a:r>
              <a:rPr lang="en-US" i="1" smtClean="0">
                <a:latin typeface="Arial" pitchFamily="34" charset="0"/>
              </a:rPr>
              <a:t>(click) “</a:t>
            </a:r>
            <a:r>
              <a:rPr lang="en-US" smtClean="0">
                <a:latin typeface="Arial" pitchFamily="34" charset="0"/>
              </a:rPr>
              <a:t>the big concept,” or </a:t>
            </a:r>
          </a:p>
          <a:p>
            <a:pPr marL="644525" lvl="1" indent="-187325" eaLnBrk="1" hangingPunct="1">
              <a:buFontTx/>
              <a:buChar char="•"/>
            </a:pPr>
            <a:r>
              <a:rPr lang="en-US" i="1" smtClean="0">
                <a:latin typeface="Arial" pitchFamily="34" charset="0"/>
              </a:rPr>
              <a:t>(click) “</a:t>
            </a:r>
            <a:r>
              <a:rPr lang="en-US" smtClean="0">
                <a:latin typeface="Arial" pitchFamily="34" charset="0"/>
              </a:rPr>
              <a:t>the main idea of the text.”</a:t>
            </a:r>
          </a:p>
          <a:p>
            <a:pPr eaLnBrk="1" hangingPunct="1"/>
            <a:r>
              <a:rPr lang="en-US" smtClean="0">
                <a:latin typeface="Arial" pitchFamily="34" charset="0"/>
              </a:rPr>
              <a:t>Let’s take a moment and summarize a </a:t>
            </a:r>
            <a:r>
              <a:rPr lang="en-US" b="1" smtClean="0">
                <a:latin typeface="Arial" pitchFamily="34" charset="0"/>
              </a:rPr>
              <a:t>text we are all familiar with - the fairytale, </a:t>
            </a:r>
            <a:r>
              <a:rPr lang="en-US" b="1" i="1" smtClean="0">
                <a:latin typeface="Arial" pitchFamily="34" charset="0"/>
              </a:rPr>
              <a:t>Cinderella</a:t>
            </a:r>
            <a:r>
              <a:rPr lang="en-US" i="1" smtClean="0">
                <a:latin typeface="Arial" pitchFamily="34" charset="0"/>
              </a:rPr>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98E6A183-FD6F-41B6-BB73-1E004799484D}" type="slidenum">
              <a:rPr lang="en-US" smtClean="0">
                <a:latin typeface="Arial" pitchFamily="34" charset="0"/>
              </a:rPr>
              <a:pPr>
                <a:defRPr/>
              </a:pPr>
              <a:t>8</a:t>
            </a:fld>
            <a:endParaRPr lang="en-US" smtClean="0">
              <a:latin typeface="Arial" pitchFamily="34" charset="0"/>
            </a:endParaRPr>
          </a:p>
        </p:txBody>
      </p:sp>
      <p:sp>
        <p:nvSpPr>
          <p:cNvPr id="123907"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3908"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smtClean="0">
                <a:latin typeface="Arial" pitchFamily="34" charset="0"/>
              </a:rPr>
              <a:t>Let’s practice with Cinderella</a:t>
            </a:r>
          </a:p>
          <a:p>
            <a:pPr eaLnBrk="1" hangingPunct="1"/>
            <a:endParaRPr lang="en-US" b="1" smtClean="0">
              <a:latin typeface="Arial" pitchFamily="34" charset="0"/>
            </a:endParaRPr>
          </a:p>
          <a:p>
            <a:pPr eaLnBrk="1" hangingPunct="1"/>
            <a:r>
              <a:rPr lang="en-US" smtClean="0">
                <a:latin typeface="Arial" pitchFamily="34" charset="0"/>
              </a:rPr>
              <a:t> Let’s begin the </a:t>
            </a:r>
            <a:r>
              <a:rPr lang="en-US" b="1" smtClean="0">
                <a:latin typeface="Arial" pitchFamily="34" charset="0"/>
              </a:rPr>
              <a:t>prewriting process </a:t>
            </a:r>
            <a:r>
              <a:rPr lang="en-US" smtClean="0">
                <a:latin typeface="Arial" pitchFamily="34" charset="0"/>
              </a:rPr>
              <a:t>for the I.V.F Sentence.</a:t>
            </a:r>
          </a:p>
          <a:p>
            <a:pPr lvl="1" eaLnBrk="1" hangingPunct="1">
              <a:buFontTx/>
              <a:buChar char="•"/>
            </a:pPr>
            <a:r>
              <a:rPr lang="en-US" smtClean="0">
                <a:latin typeface="Arial" pitchFamily="34" charset="0"/>
              </a:rPr>
              <a:t>What is the text we are summarizing?  Jot </a:t>
            </a:r>
            <a:r>
              <a:rPr lang="en-US" i="1" smtClean="0">
                <a:latin typeface="Arial" pitchFamily="34" charset="0"/>
              </a:rPr>
              <a:t>(click) </a:t>
            </a:r>
            <a:r>
              <a:rPr lang="en-US" b="1" i="1" smtClean="0">
                <a:latin typeface="Arial" pitchFamily="34" charset="0"/>
              </a:rPr>
              <a:t>“Cinderella”</a:t>
            </a:r>
            <a:r>
              <a:rPr lang="en-US" b="1" smtClean="0">
                <a:latin typeface="Arial" pitchFamily="34" charset="0"/>
              </a:rPr>
              <a:t> </a:t>
            </a:r>
            <a:r>
              <a:rPr lang="en-US" smtClean="0">
                <a:latin typeface="Arial" pitchFamily="34" charset="0"/>
              </a:rPr>
              <a:t>in the “I” column.</a:t>
            </a:r>
          </a:p>
          <a:p>
            <a:pPr lvl="1" eaLnBrk="1" hangingPunct="1">
              <a:buFontTx/>
              <a:buChar char="•"/>
            </a:pPr>
            <a:r>
              <a:rPr lang="en-US" smtClean="0">
                <a:latin typeface="Arial" pitchFamily="34" charset="0"/>
              </a:rPr>
              <a:t>What type of text is it?  Jot </a:t>
            </a:r>
            <a:r>
              <a:rPr lang="en-US" i="1" smtClean="0">
                <a:latin typeface="Arial" pitchFamily="34" charset="0"/>
              </a:rPr>
              <a:t>(click) </a:t>
            </a:r>
            <a:r>
              <a:rPr lang="en-US" smtClean="0">
                <a:latin typeface="Arial" pitchFamily="34" charset="0"/>
              </a:rPr>
              <a:t> </a:t>
            </a:r>
            <a:r>
              <a:rPr lang="en-US" b="1" smtClean="0">
                <a:latin typeface="Arial" pitchFamily="34" charset="0"/>
              </a:rPr>
              <a:t>“fairytale”</a:t>
            </a:r>
            <a:r>
              <a:rPr lang="en-US" smtClean="0">
                <a:latin typeface="Arial" pitchFamily="34" charset="0"/>
              </a:rPr>
              <a:t> in the “I” column.</a:t>
            </a:r>
          </a:p>
          <a:p>
            <a:pPr lvl="1" eaLnBrk="1" hangingPunct="1">
              <a:buFontTx/>
              <a:buChar char="•"/>
            </a:pPr>
            <a:r>
              <a:rPr lang="en-US" smtClean="0">
                <a:latin typeface="Arial" pitchFamily="34" charset="0"/>
              </a:rPr>
              <a:t>Who is the author?  Jot </a:t>
            </a:r>
            <a:r>
              <a:rPr lang="en-US" i="1" smtClean="0">
                <a:latin typeface="Arial" pitchFamily="34" charset="0"/>
              </a:rPr>
              <a:t>(click) </a:t>
            </a:r>
            <a:r>
              <a:rPr lang="en-US" smtClean="0">
                <a:latin typeface="Arial" pitchFamily="34" charset="0"/>
              </a:rPr>
              <a:t>“</a:t>
            </a:r>
            <a:r>
              <a:rPr lang="en-US" b="1" smtClean="0">
                <a:latin typeface="Arial" pitchFamily="34" charset="0"/>
              </a:rPr>
              <a:t>Brothers Grimm</a:t>
            </a:r>
            <a:r>
              <a:rPr lang="en-US" smtClean="0">
                <a:latin typeface="Arial" pitchFamily="34" charset="0"/>
              </a:rPr>
              <a:t>” in the “I” column.</a:t>
            </a:r>
          </a:p>
          <a:p>
            <a:pPr eaLnBrk="1" hangingPunct="1"/>
            <a:endParaRPr 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pPr>
              <a:defRPr/>
            </a:pPr>
            <a:fld id="{00BC8A1F-D121-48AC-B5FB-C04661BCD930}" type="slidenum">
              <a:rPr lang="en-US" smtClean="0">
                <a:latin typeface="Arial" pitchFamily="34" charset="0"/>
              </a:rPr>
              <a:pPr>
                <a:defRPr/>
              </a:pPr>
              <a:t>9</a:t>
            </a:fld>
            <a:endParaRPr lang="en-US" smtClean="0">
              <a:latin typeface="Arial" pitchFamily="34" charset="0"/>
            </a:endParaRPr>
          </a:p>
        </p:txBody>
      </p:sp>
      <p:sp>
        <p:nvSpPr>
          <p:cNvPr id="124931"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4932"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smtClean="0">
                <a:latin typeface="Arial" pitchFamily="34" charset="0"/>
              </a:rPr>
              <a:t>When choosing the action verb, the </a:t>
            </a:r>
            <a:r>
              <a:rPr lang="en-US" b="1" smtClean="0">
                <a:latin typeface="Arial" pitchFamily="34" charset="0"/>
              </a:rPr>
              <a:t>purpose of the text must be considered</a:t>
            </a:r>
            <a:r>
              <a:rPr lang="en-US" smtClean="0">
                <a:latin typeface="Arial" pitchFamily="34" charset="0"/>
              </a:rPr>
              <a:t>.  For that reason,  </a:t>
            </a:r>
            <a:r>
              <a:rPr lang="en-US" i="1" smtClean="0">
                <a:latin typeface="Arial" pitchFamily="34" charset="0"/>
              </a:rPr>
              <a:t>Step Up to Writing</a:t>
            </a:r>
            <a:r>
              <a:rPr lang="en-US" smtClean="0">
                <a:latin typeface="Arial" pitchFamily="34" charset="0"/>
              </a:rPr>
              <a:t> offers an extensive list of purposeful verbs for both beginning and advanced writers.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p:txBody>
          <a:bodyPr/>
          <a:lstStyle/>
          <a:p>
            <a:pPr>
              <a:defRPr/>
            </a:pPr>
            <a:fld id="{83B7F3AA-B462-4223-949F-3326762A18A6}" type="slidenum">
              <a:rPr lang="en-US" smtClean="0">
                <a:latin typeface="Arial" pitchFamily="34" charset="0"/>
              </a:rPr>
              <a:pPr>
                <a:defRPr/>
              </a:pPr>
              <a:t>10</a:t>
            </a:fld>
            <a:endParaRPr lang="en-US" smtClean="0">
              <a:latin typeface="Arial" pitchFamily="34" charset="0"/>
            </a:endParaRPr>
          </a:p>
        </p:txBody>
      </p:sp>
      <p:sp>
        <p:nvSpPr>
          <p:cNvPr id="125955"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5956"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 </a:t>
            </a:r>
            <a:r>
              <a:rPr lang="en-US" smtClean="0">
                <a:latin typeface="Arial" pitchFamily="34" charset="0"/>
              </a:rPr>
              <a:t>For this exercise, let’s choose the best verb.  Think about the purpose of </a:t>
            </a:r>
            <a:r>
              <a:rPr lang="en-US" i="1" smtClean="0">
                <a:latin typeface="Arial" pitchFamily="34" charset="0"/>
              </a:rPr>
              <a:t>Cinderella</a:t>
            </a:r>
            <a:r>
              <a:rPr lang="en-US" smtClean="0">
                <a:latin typeface="Arial" pitchFamily="34" charset="0"/>
              </a:rPr>
              <a:t>.  Here are some action verbs</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compare?  Do fairy tales really compare?  TEACH KIDS THAT THEY HAVE TO PICK AN ACTION THAT FITS!!</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describe?  </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present? </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explain? </a:t>
            </a:r>
          </a:p>
          <a:p>
            <a:pPr lvl="1" eaLnBrk="1" hangingPunct="1">
              <a:buFontTx/>
              <a:buChar char="•"/>
            </a:pPr>
            <a:r>
              <a:rPr lang="en-US" smtClean="0">
                <a:latin typeface="Arial" pitchFamily="34" charset="0"/>
              </a:rPr>
              <a:t>Does </a:t>
            </a:r>
            <a:r>
              <a:rPr lang="en-US" i="1" smtClean="0">
                <a:latin typeface="Arial" pitchFamily="34" charset="0"/>
              </a:rPr>
              <a:t>Cinderella</a:t>
            </a:r>
            <a:r>
              <a:rPr lang="en-US" smtClean="0">
                <a:latin typeface="Arial" pitchFamily="34" charset="0"/>
              </a:rPr>
              <a:t> tell?  </a:t>
            </a:r>
          </a:p>
          <a:p>
            <a:pPr eaLnBrk="1" hangingPunct="1"/>
            <a:r>
              <a:rPr lang="en-US" smtClean="0">
                <a:latin typeface="Arial" pitchFamily="34" charset="0"/>
              </a:rPr>
              <a:t>Choose a verb that seems to</a:t>
            </a:r>
            <a:r>
              <a:rPr lang="en-US" b="1" smtClean="0">
                <a:latin typeface="Arial" pitchFamily="34" charset="0"/>
              </a:rPr>
              <a:t> fit the purpose of the piece</a:t>
            </a:r>
            <a:r>
              <a:rPr lang="en-US" smtClean="0">
                <a:latin typeface="Arial" pitchFamily="34" charset="0"/>
              </a:rPr>
              <a:t>.</a:t>
            </a:r>
          </a:p>
          <a:p>
            <a:pPr eaLnBrk="1" hangingPunct="1"/>
            <a:r>
              <a:rPr lang="en-US" smtClean="0">
                <a:latin typeface="Arial" pitchFamily="34" charset="0"/>
              </a:rPr>
              <a:t>Once you’ve chosen the verb, place it in the “verb” column. </a:t>
            </a:r>
            <a:r>
              <a:rPr lang="en-US" i="1" smtClean="0">
                <a:latin typeface="Arial" pitchFamily="34" charset="0"/>
              </a:rPr>
              <a:t>(click)</a:t>
            </a:r>
            <a:endParaRPr lang="en-US" smtClean="0">
              <a:latin typeface="Arial" pitchFamily="34" charset="0"/>
            </a:endParaRPr>
          </a:p>
          <a:p>
            <a:pPr eaLnBrk="1" hangingPunct="1"/>
            <a:r>
              <a:rPr lang="en-US" smtClean="0">
                <a:latin typeface="Arial" pitchFamily="34" charset="0"/>
              </a:rPr>
              <a:t>Now, let’s </a:t>
            </a:r>
            <a:r>
              <a:rPr lang="en-US" b="1" smtClean="0">
                <a:latin typeface="Arial" pitchFamily="34" charset="0"/>
              </a:rPr>
              <a:t>finish the thought </a:t>
            </a:r>
            <a:r>
              <a:rPr lang="en-US" smtClean="0">
                <a:latin typeface="Arial" pitchFamily="34" charset="0"/>
              </a:rPr>
              <a:t>with the “big idea.”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668DB6FA-5F18-4591-B699-8F185593C08E}" type="slidenum">
              <a:rPr lang="en-US" smtClean="0">
                <a:latin typeface="Arial" pitchFamily="34" charset="0"/>
              </a:rPr>
              <a:pPr>
                <a:defRPr/>
              </a:pPr>
              <a:t>11</a:t>
            </a:fld>
            <a:endParaRPr lang="en-US" smtClean="0">
              <a:latin typeface="Arial" pitchFamily="34" charset="0"/>
            </a:endParaRPr>
          </a:p>
        </p:txBody>
      </p:sp>
      <p:sp>
        <p:nvSpPr>
          <p:cNvPr id="126979" name="Rectangle 2"/>
          <p:cNvSpPr>
            <a:spLocks noGrp="1" noRot="1" noChangeAspect="1" noChangeArrowheads="1" noTextEdit="1"/>
          </p:cNvSpPr>
          <p:nvPr>
            <p:ph type="sldImg"/>
          </p:nvPr>
        </p:nvSpPr>
        <p:spPr bwMode="auto">
          <a:xfrm>
            <a:off x="1619250" y="893763"/>
            <a:ext cx="3700463" cy="2774950"/>
          </a:xfrm>
          <a:noFill/>
          <a:ln>
            <a:solidFill>
              <a:srgbClr val="000000"/>
            </a:solidFill>
            <a:miter lim="800000"/>
            <a:headEnd/>
            <a:tailEnd/>
          </a:ln>
        </p:spPr>
      </p:sp>
      <p:sp>
        <p:nvSpPr>
          <p:cNvPr id="126980" name="Rectangle 3"/>
          <p:cNvSpPr>
            <a:spLocks noGrp="1" noChangeArrowheads="1"/>
          </p:cNvSpPr>
          <p:nvPr>
            <p:ph type="body" idx="1"/>
          </p:nvPr>
        </p:nvSpPr>
        <p:spPr bwMode="auto">
          <a:xfrm>
            <a:off x="481013" y="3765550"/>
            <a:ext cx="5956300" cy="5014913"/>
          </a:xfrm>
          <a:noFill/>
        </p:spPr>
        <p:txBody>
          <a:bodyPr wrap="square" numCol="1" anchor="t" anchorCtr="0" compatLnSpc="1">
            <a:prstTxWarp prst="textNoShape">
              <a:avLst/>
            </a:prstTxWarp>
          </a:bodyPr>
          <a:lstStyle/>
          <a:p>
            <a:pPr eaLnBrk="1" hangingPunct="1"/>
            <a:r>
              <a:rPr lang="en-US" b="1" smtClean="0">
                <a:latin typeface="Arial" pitchFamily="34" charset="0"/>
              </a:rPr>
              <a:t>Trainers Notes:</a:t>
            </a:r>
          </a:p>
          <a:p>
            <a:pPr eaLnBrk="1" hangingPunct="1"/>
            <a:r>
              <a:rPr lang="en-US" b="1" smtClean="0">
                <a:latin typeface="Arial" pitchFamily="34" charset="0"/>
              </a:rPr>
              <a:t>  </a:t>
            </a:r>
            <a:r>
              <a:rPr lang="en-US" smtClean="0">
                <a:latin typeface="Arial" pitchFamily="34" charset="0"/>
              </a:rPr>
              <a:t>The final part of the I.V.F statement asks students to think about the “</a:t>
            </a:r>
            <a:r>
              <a:rPr lang="en-US" b="1" smtClean="0">
                <a:latin typeface="Arial" pitchFamily="34" charset="0"/>
              </a:rPr>
              <a:t>big idea” of the text.”</a:t>
            </a:r>
            <a:r>
              <a:rPr lang="en-US" smtClean="0">
                <a:latin typeface="Arial" pitchFamily="34" charset="0"/>
              </a:rPr>
              <a:t>  Terms like “big concept” or “main idea” can also be used synonymously.</a:t>
            </a:r>
          </a:p>
          <a:p>
            <a:pPr eaLnBrk="1" hangingPunct="1"/>
            <a:r>
              <a:rPr lang="en-US" smtClean="0">
                <a:latin typeface="Arial" pitchFamily="34" charset="0"/>
              </a:rPr>
              <a:t>Look at your sentence, thus far. Ask yourself, “What does </a:t>
            </a:r>
            <a:r>
              <a:rPr lang="en-US" i="1" smtClean="0">
                <a:latin typeface="Arial" pitchFamily="34" charset="0"/>
              </a:rPr>
              <a:t>Cinderella </a:t>
            </a:r>
            <a:r>
              <a:rPr lang="en-US" smtClean="0">
                <a:latin typeface="Arial" pitchFamily="34" charset="0"/>
              </a:rPr>
              <a:t>_________?”  </a:t>
            </a:r>
            <a:r>
              <a:rPr lang="en-US" b="1" smtClean="0">
                <a:latin typeface="Arial" pitchFamily="34" charset="0"/>
              </a:rPr>
              <a:t>Insert your verb.</a:t>
            </a:r>
            <a:r>
              <a:rPr lang="en-US" smtClean="0">
                <a:latin typeface="Arial" pitchFamily="34" charset="0"/>
              </a:rPr>
              <a:t>  The answer to your question is “the big concept.”  </a:t>
            </a:r>
          </a:p>
          <a:p>
            <a:pPr eaLnBrk="1" hangingPunct="1"/>
            <a:r>
              <a:rPr lang="en-US" smtClean="0">
                <a:latin typeface="Arial" pitchFamily="34" charset="0"/>
              </a:rPr>
              <a:t>Take a few minutes to “finish your thought” by completing the</a:t>
            </a:r>
            <a:r>
              <a:rPr lang="en-US" b="1" smtClean="0">
                <a:latin typeface="Arial" pitchFamily="34" charset="0"/>
              </a:rPr>
              <a:t> object of the verb.</a:t>
            </a:r>
            <a:endParaRPr lang="en-US" b="1" i="1" smtClean="0">
              <a:latin typeface="Arial" pitchFamily="34" charset="0"/>
            </a:endParaRPr>
          </a:p>
          <a:p>
            <a:pPr eaLnBrk="1" hangingPunct="1"/>
            <a:r>
              <a:rPr lang="en-US" smtClean="0">
                <a:latin typeface="Arial" pitchFamily="34" charset="0"/>
              </a:rPr>
              <a:t>My example is </a:t>
            </a:r>
            <a:r>
              <a:rPr lang="en-US" i="1" smtClean="0">
                <a:latin typeface="Arial" pitchFamily="34" charset="0"/>
              </a:rPr>
              <a:t>(click) </a:t>
            </a:r>
            <a:r>
              <a:rPr lang="en-US" b="1" smtClean="0">
                <a:latin typeface="Arial" pitchFamily="34" charset="0"/>
              </a:rPr>
              <a:t>“how a young girl goes from rags to riches.”</a:t>
            </a:r>
          </a:p>
          <a:p>
            <a:pPr eaLnBrk="1" hangingPunct="1"/>
            <a:endParaRPr lang="en-US" b="1" smtClean="0">
              <a:latin typeface="Arial" pitchFamily="34" charset="0"/>
            </a:endParaRPr>
          </a:p>
          <a:p>
            <a:pPr eaLnBrk="1" hangingPunct="1"/>
            <a:r>
              <a:rPr lang="en-US" b="1" smtClean="0">
                <a:latin typeface="Arial" pitchFamily="34" charset="0"/>
              </a:rPr>
              <a:t>TAKES PRACTICE TO GET KIDS TO BE CONCISE!   Don’t want them to have run on sentences</a:t>
            </a:r>
          </a:p>
          <a:p>
            <a:pPr eaLnBrk="1" hangingPunct="1"/>
            <a:r>
              <a:rPr lang="en-US" smtClean="0">
                <a:latin typeface="Arial" pitchFamily="34" charset="0"/>
              </a:rPr>
              <a:t>Do narrative and use picture books.</a:t>
            </a:r>
          </a:p>
          <a:p>
            <a:pPr eaLnBrk="1" hangingPunct="1"/>
            <a:r>
              <a:rPr lang="en-US" smtClean="0">
                <a:latin typeface="Arial" pitchFamily="34" charset="0"/>
              </a:rPr>
              <a:t>Learn this process with easy text.</a:t>
            </a:r>
          </a:p>
          <a:p>
            <a:pPr eaLnBrk="1" hangingPunct="1"/>
            <a:r>
              <a:rPr lang="en-US" smtClean="0">
                <a:latin typeface="Arial" pitchFamily="34" charset="0"/>
              </a:rPr>
              <a:t>Practice, practice!!!!!!</a:t>
            </a:r>
          </a:p>
          <a:p>
            <a:pPr eaLnBrk="1" hangingPunct="1"/>
            <a:r>
              <a:rPr lang="en-US" smtClean="0">
                <a:latin typeface="Arial" pitchFamily="34" charset="0"/>
              </a:rPr>
              <a:t>Use stories kids are familiar with.</a:t>
            </a:r>
          </a:p>
          <a:p>
            <a:pPr eaLnBrk="1" hangingPunct="1"/>
            <a:r>
              <a:rPr lang="en-US" smtClean="0">
                <a:latin typeface="Arial" pitchFamily="34" charset="0"/>
              </a:rPr>
              <a:t>Just work on topic sentence; then work on fact outline</a:t>
            </a:r>
          </a:p>
          <a:p>
            <a:pPr eaLnBrk="1" hangingPunct="1"/>
            <a:endParaRPr lang="en-US" smtClean="0">
              <a:latin typeface="Arial" pitchFamily="34" charset="0"/>
            </a:endParaRPr>
          </a:p>
          <a:p>
            <a:pPr eaLnBrk="1" hangingPunct="1"/>
            <a:r>
              <a:rPr lang="en-US" b="1" smtClean="0">
                <a:latin typeface="Arial" pitchFamily="34" charset="0"/>
              </a:rPr>
              <a:t>For some students, this may be as far as you get.  Practice this skill with students until it becomes automatic.</a:t>
            </a:r>
          </a:p>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6/16/2013 4:51 PM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6/16/2013 4:51 PM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6/16/2013 4:51 PM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6/16/2013 4:51 PM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6/16/2013 4:51 PM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6/16/2013 4:51 PM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6/16/2013 4:51 PM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6/16/2013 4:51 PM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6/16/2013 4:51 PM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6/16/2013 4:51 PM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6/16/2013 4:51 PM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6/16/2013 4:51 PM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15.emf"/><Relationship Id="rId4" Type="http://schemas.openxmlformats.org/officeDocument/2006/relationships/image" Target="../media/image14.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4.xml"/><Relationship Id="rId4" Type="http://schemas.openxmlformats.org/officeDocument/2006/relationships/image" Target="../media/image15.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a:t>
            </a:r>
            <a:r>
              <a:rPr lang="en-US" dirty="0" smtClean="0">
                <a:solidFill>
                  <a:schemeClr val="accent1">
                    <a:lumMod val="75000"/>
                  </a:schemeClr>
                </a:solidFill>
              </a:rPr>
              <a:t>Expository Writing </a:t>
            </a:r>
            <a:endParaRPr lang="en-US" dirty="0">
              <a:solidFill>
                <a:schemeClr val="accent1">
                  <a:lumMod val="75000"/>
                </a:schemeClr>
              </a:solidFill>
            </a:endParaRPr>
          </a:p>
        </p:txBody>
      </p:sp>
      <p:sp>
        <p:nvSpPr>
          <p:cNvPr id="3" name="Rectangle 2"/>
          <p:cNvSpPr>
            <a:spLocks noGrp="1"/>
          </p:cNvSpPr>
          <p:nvPr>
            <p:ph type="subTitle" idx="1"/>
          </p:nvPr>
        </p:nvSpPr>
        <p:spPr>
          <a:xfrm>
            <a:off x="2362200" y="6049963"/>
            <a:ext cx="6705600" cy="685800"/>
          </a:xfrm>
        </p:spPr>
        <p:txBody>
          <a:bodyPr>
            <a:normAutofit/>
          </a:bodyPr>
          <a:lstStyle/>
          <a:p>
            <a:pPr eaLnBrk="1" fontAlgn="auto" hangingPunct="1">
              <a:spcAft>
                <a:spcPts val="0"/>
              </a:spcAft>
              <a:buFont typeface="Wingdings"/>
              <a:buNone/>
              <a:defRPr/>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057827D9-919F-4F94-AAC7-8C2BD6514356}" type="slidenum">
              <a:rPr lang="en-US" smtClean="0">
                <a:solidFill>
                  <a:schemeClr val="tx2"/>
                </a:solidFill>
                <a:latin typeface="Arial" pitchFamily="34" charset="0"/>
                <a:ea typeface="+mn-ea"/>
                <a:cs typeface="+mn-cs"/>
              </a:rPr>
              <a:pPr algn="r">
                <a:defRPr/>
              </a:pPr>
              <a:t>10</a:t>
            </a:fld>
            <a:endParaRPr lang="en-US" smtClean="0">
              <a:solidFill>
                <a:schemeClr val="tx2"/>
              </a:solidFill>
              <a:latin typeface="Arial" pitchFamily="34" charset="0"/>
              <a:ea typeface="+mn-ea"/>
              <a:cs typeface="+mn-cs"/>
            </a:endParaRPr>
          </a:p>
        </p:txBody>
      </p:sp>
      <p:sp>
        <p:nvSpPr>
          <p:cNvPr id="15363" name="Rectangle 2"/>
          <p:cNvSpPr>
            <a:spLocks noChangeArrowheads="1"/>
          </p:cNvSpPr>
          <p:nvPr/>
        </p:nvSpPr>
        <p:spPr bwMode="auto">
          <a:xfrm>
            <a:off x="1905000" y="1981200"/>
            <a:ext cx="5486400" cy="1447800"/>
          </a:xfrm>
          <a:prstGeom prst="rect">
            <a:avLst/>
          </a:prstGeom>
          <a:solidFill>
            <a:srgbClr val="FFFF99"/>
          </a:solidFill>
          <a:ln w="9525">
            <a:solidFill>
              <a:schemeClr val="tx1"/>
            </a:solidFill>
            <a:miter lim="800000"/>
            <a:headEnd/>
            <a:tailEnd/>
          </a:ln>
        </p:spPr>
        <p:txBody>
          <a:bodyPr wrap="none" anchor="ctr"/>
          <a:lstStyle/>
          <a:p>
            <a:pPr algn="ctr"/>
            <a:endParaRPr lang="en-US"/>
          </a:p>
        </p:txBody>
      </p:sp>
      <p:sp>
        <p:nvSpPr>
          <p:cNvPr id="15364" name="Text Box 3"/>
          <p:cNvSpPr txBox="1">
            <a:spLocks noChangeArrowheads="1"/>
          </p:cNvSpPr>
          <p:nvPr/>
        </p:nvSpPr>
        <p:spPr bwMode="auto">
          <a:xfrm>
            <a:off x="2133600" y="2185988"/>
            <a:ext cx="1155700" cy="1006475"/>
          </a:xfrm>
          <a:prstGeom prst="rect">
            <a:avLst/>
          </a:prstGeom>
          <a:noFill/>
          <a:ln w="9525" algn="ctr">
            <a:noFill/>
            <a:miter lim="800000"/>
            <a:headEnd/>
            <a:tailEnd/>
          </a:ln>
        </p:spPr>
        <p:txBody>
          <a:bodyPr wrap="none">
            <a:spAutoFit/>
          </a:bodyPr>
          <a:lstStyle/>
          <a:p>
            <a:r>
              <a:rPr lang="en-US" sz="2000"/>
              <a:t>compares</a:t>
            </a:r>
          </a:p>
          <a:p>
            <a:r>
              <a:rPr lang="en-US" sz="2000"/>
              <a:t>defines</a:t>
            </a:r>
          </a:p>
          <a:p>
            <a:r>
              <a:rPr lang="en-US" sz="2000"/>
              <a:t>describes</a:t>
            </a:r>
          </a:p>
        </p:txBody>
      </p:sp>
      <p:sp>
        <p:nvSpPr>
          <p:cNvPr id="15365" name="Text Box 4"/>
          <p:cNvSpPr txBox="1">
            <a:spLocks noChangeArrowheads="1"/>
          </p:cNvSpPr>
          <p:nvPr/>
        </p:nvSpPr>
        <p:spPr bwMode="auto">
          <a:xfrm>
            <a:off x="4278313" y="2185988"/>
            <a:ext cx="1028700" cy="1006475"/>
          </a:xfrm>
          <a:prstGeom prst="rect">
            <a:avLst/>
          </a:prstGeom>
          <a:noFill/>
          <a:ln w="9525" algn="ctr">
            <a:noFill/>
            <a:miter lim="800000"/>
            <a:headEnd/>
            <a:tailEnd/>
          </a:ln>
        </p:spPr>
        <p:txBody>
          <a:bodyPr wrap="none">
            <a:spAutoFit/>
          </a:bodyPr>
          <a:lstStyle/>
          <a:p>
            <a:r>
              <a:rPr lang="en-US" sz="2000"/>
              <a:t>explains</a:t>
            </a:r>
          </a:p>
          <a:p>
            <a:r>
              <a:rPr lang="en-US" sz="2000"/>
              <a:t>gives</a:t>
            </a:r>
          </a:p>
          <a:p>
            <a:r>
              <a:rPr lang="en-US" sz="2000"/>
              <a:t>lists</a:t>
            </a:r>
          </a:p>
        </p:txBody>
      </p:sp>
      <p:sp>
        <p:nvSpPr>
          <p:cNvPr id="15366" name="Text Box 5"/>
          <p:cNvSpPr txBox="1">
            <a:spLocks noChangeArrowheads="1"/>
          </p:cNvSpPr>
          <p:nvPr/>
        </p:nvSpPr>
        <p:spPr bwMode="auto">
          <a:xfrm>
            <a:off x="5905500" y="2185988"/>
            <a:ext cx="1014413" cy="1006475"/>
          </a:xfrm>
          <a:prstGeom prst="rect">
            <a:avLst/>
          </a:prstGeom>
          <a:noFill/>
          <a:ln w="9525" algn="ctr">
            <a:noFill/>
            <a:miter lim="800000"/>
            <a:headEnd/>
            <a:tailEnd/>
          </a:ln>
        </p:spPr>
        <p:txBody>
          <a:bodyPr wrap="none">
            <a:spAutoFit/>
          </a:bodyPr>
          <a:lstStyle/>
          <a:p>
            <a:r>
              <a:rPr lang="en-US" sz="2000"/>
              <a:t>presents</a:t>
            </a:r>
          </a:p>
          <a:p>
            <a:r>
              <a:rPr lang="en-US" sz="2000"/>
              <a:t>shows</a:t>
            </a:r>
          </a:p>
          <a:p>
            <a:r>
              <a:rPr lang="en-US" sz="2000"/>
              <a:t>tells</a:t>
            </a:r>
          </a:p>
        </p:txBody>
      </p:sp>
      <p:sp>
        <p:nvSpPr>
          <p:cNvPr id="15367" name="Rectangle 6"/>
          <p:cNvSpPr>
            <a:spLocks noChangeArrowheads="1"/>
          </p:cNvSpPr>
          <p:nvPr/>
        </p:nvSpPr>
        <p:spPr bwMode="auto">
          <a:xfrm>
            <a:off x="914400" y="3733800"/>
            <a:ext cx="7315200" cy="23622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5368" name="Line 7"/>
          <p:cNvSpPr>
            <a:spLocks noChangeShapeType="1"/>
          </p:cNvSpPr>
          <p:nvPr/>
        </p:nvSpPr>
        <p:spPr bwMode="auto">
          <a:xfrm>
            <a:off x="914400" y="4495800"/>
            <a:ext cx="7315200" cy="0"/>
          </a:xfrm>
          <a:prstGeom prst="line">
            <a:avLst/>
          </a:prstGeom>
          <a:noFill/>
          <a:ln w="9525">
            <a:solidFill>
              <a:schemeClr val="tx1"/>
            </a:solidFill>
            <a:round/>
            <a:headEnd/>
            <a:tailEnd/>
          </a:ln>
        </p:spPr>
        <p:txBody>
          <a:bodyPr wrap="none" anchor="ctr"/>
          <a:lstStyle/>
          <a:p>
            <a:endParaRPr lang="en-US"/>
          </a:p>
        </p:txBody>
      </p:sp>
      <p:sp>
        <p:nvSpPr>
          <p:cNvPr id="15369" name="Line 8"/>
          <p:cNvSpPr>
            <a:spLocks noChangeShapeType="1"/>
          </p:cNvSpPr>
          <p:nvPr/>
        </p:nvSpPr>
        <p:spPr bwMode="auto">
          <a:xfrm>
            <a:off x="914400" y="4800600"/>
            <a:ext cx="7315200" cy="0"/>
          </a:xfrm>
          <a:prstGeom prst="line">
            <a:avLst/>
          </a:prstGeom>
          <a:noFill/>
          <a:ln w="9525">
            <a:solidFill>
              <a:schemeClr val="tx1"/>
            </a:solidFill>
            <a:round/>
            <a:headEnd/>
            <a:tailEnd/>
          </a:ln>
        </p:spPr>
        <p:txBody>
          <a:bodyPr wrap="none" anchor="ctr"/>
          <a:lstStyle/>
          <a:p>
            <a:endParaRPr lang="en-US"/>
          </a:p>
        </p:txBody>
      </p:sp>
      <p:sp>
        <p:nvSpPr>
          <p:cNvPr id="15370" name="Line 9"/>
          <p:cNvSpPr>
            <a:spLocks noChangeShapeType="1"/>
          </p:cNvSpPr>
          <p:nvPr/>
        </p:nvSpPr>
        <p:spPr bwMode="auto">
          <a:xfrm>
            <a:off x="914400" y="5105400"/>
            <a:ext cx="7315200" cy="0"/>
          </a:xfrm>
          <a:prstGeom prst="line">
            <a:avLst/>
          </a:prstGeom>
          <a:noFill/>
          <a:ln w="9525">
            <a:solidFill>
              <a:schemeClr val="tx1"/>
            </a:solidFill>
            <a:round/>
            <a:headEnd/>
            <a:tailEnd/>
          </a:ln>
        </p:spPr>
        <p:txBody>
          <a:bodyPr wrap="none" anchor="ctr"/>
          <a:lstStyle/>
          <a:p>
            <a:endParaRPr lang="en-US"/>
          </a:p>
        </p:txBody>
      </p:sp>
      <p:sp>
        <p:nvSpPr>
          <p:cNvPr id="15371" name="Line 10"/>
          <p:cNvSpPr>
            <a:spLocks noChangeShapeType="1"/>
          </p:cNvSpPr>
          <p:nvPr/>
        </p:nvSpPr>
        <p:spPr bwMode="auto">
          <a:xfrm>
            <a:off x="914400" y="5410200"/>
            <a:ext cx="7315200" cy="0"/>
          </a:xfrm>
          <a:prstGeom prst="line">
            <a:avLst/>
          </a:prstGeom>
          <a:noFill/>
          <a:ln w="9525">
            <a:solidFill>
              <a:schemeClr val="tx1"/>
            </a:solidFill>
            <a:round/>
            <a:headEnd/>
            <a:tailEnd/>
          </a:ln>
        </p:spPr>
        <p:txBody>
          <a:bodyPr wrap="none" anchor="ctr"/>
          <a:lstStyle/>
          <a:p>
            <a:endParaRPr lang="en-US"/>
          </a:p>
        </p:txBody>
      </p:sp>
      <p:sp>
        <p:nvSpPr>
          <p:cNvPr id="15372" name="Line 11"/>
          <p:cNvSpPr>
            <a:spLocks noChangeShapeType="1"/>
          </p:cNvSpPr>
          <p:nvPr/>
        </p:nvSpPr>
        <p:spPr bwMode="auto">
          <a:xfrm>
            <a:off x="914400" y="5715000"/>
            <a:ext cx="7315200" cy="0"/>
          </a:xfrm>
          <a:prstGeom prst="line">
            <a:avLst/>
          </a:prstGeom>
          <a:noFill/>
          <a:ln w="9525">
            <a:solidFill>
              <a:schemeClr val="tx1"/>
            </a:solidFill>
            <a:round/>
            <a:headEnd/>
            <a:tailEnd/>
          </a:ln>
        </p:spPr>
        <p:txBody>
          <a:bodyPr wrap="none" anchor="ctr"/>
          <a:lstStyle/>
          <a:p>
            <a:endParaRPr lang="en-US"/>
          </a:p>
        </p:txBody>
      </p:sp>
      <p:sp>
        <p:nvSpPr>
          <p:cNvPr id="15373" name="Line 12"/>
          <p:cNvSpPr>
            <a:spLocks noChangeShapeType="1"/>
          </p:cNvSpPr>
          <p:nvPr/>
        </p:nvSpPr>
        <p:spPr bwMode="auto">
          <a:xfrm>
            <a:off x="914400" y="6019800"/>
            <a:ext cx="7315200" cy="0"/>
          </a:xfrm>
          <a:prstGeom prst="line">
            <a:avLst/>
          </a:prstGeom>
          <a:noFill/>
          <a:ln w="9525">
            <a:solidFill>
              <a:schemeClr val="tx1"/>
            </a:solidFill>
            <a:round/>
            <a:headEnd/>
            <a:tailEnd/>
          </a:ln>
        </p:spPr>
        <p:txBody>
          <a:bodyPr wrap="none" anchor="ctr"/>
          <a:lstStyle/>
          <a:p>
            <a:endParaRPr lang="en-US"/>
          </a:p>
        </p:txBody>
      </p:sp>
      <p:sp>
        <p:nvSpPr>
          <p:cNvPr id="15374" name="Line 13"/>
          <p:cNvSpPr>
            <a:spLocks noChangeShapeType="1"/>
          </p:cNvSpPr>
          <p:nvPr/>
        </p:nvSpPr>
        <p:spPr bwMode="auto">
          <a:xfrm>
            <a:off x="3276600" y="3733800"/>
            <a:ext cx="0" cy="2362200"/>
          </a:xfrm>
          <a:prstGeom prst="line">
            <a:avLst/>
          </a:prstGeom>
          <a:noFill/>
          <a:ln w="25400">
            <a:solidFill>
              <a:schemeClr val="bg2"/>
            </a:solidFill>
            <a:round/>
            <a:headEnd/>
            <a:tailEnd/>
          </a:ln>
        </p:spPr>
        <p:txBody>
          <a:bodyPr wrap="none" anchor="ctr"/>
          <a:lstStyle/>
          <a:p>
            <a:endParaRPr lang="en-US"/>
          </a:p>
        </p:txBody>
      </p:sp>
      <p:sp>
        <p:nvSpPr>
          <p:cNvPr id="15375" name="Line 14"/>
          <p:cNvSpPr>
            <a:spLocks noChangeShapeType="1"/>
          </p:cNvSpPr>
          <p:nvPr/>
        </p:nvSpPr>
        <p:spPr bwMode="auto">
          <a:xfrm>
            <a:off x="5943600" y="3733800"/>
            <a:ext cx="0" cy="2362200"/>
          </a:xfrm>
          <a:prstGeom prst="line">
            <a:avLst/>
          </a:prstGeom>
          <a:noFill/>
          <a:ln w="25400">
            <a:solidFill>
              <a:schemeClr val="bg2"/>
            </a:solidFill>
            <a:round/>
            <a:headEnd/>
            <a:tailEnd/>
          </a:ln>
        </p:spPr>
        <p:txBody>
          <a:bodyPr wrap="none" anchor="ctr"/>
          <a:lstStyle/>
          <a:p>
            <a:endParaRPr lang="en-US"/>
          </a:p>
        </p:txBody>
      </p:sp>
      <p:sp>
        <p:nvSpPr>
          <p:cNvPr id="15376" name="Text Box 15"/>
          <p:cNvSpPr txBox="1">
            <a:spLocks noChangeArrowheads="1"/>
          </p:cNvSpPr>
          <p:nvPr/>
        </p:nvSpPr>
        <p:spPr bwMode="auto">
          <a:xfrm>
            <a:off x="1911350" y="3695700"/>
            <a:ext cx="322263" cy="519113"/>
          </a:xfrm>
          <a:prstGeom prst="rect">
            <a:avLst/>
          </a:prstGeom>
          <a:noFill/>
          <a:ln w="9525" algn="ctr">
            <a:noFill/>
            <a:miter lim="800000"/>
            <a:headEnd/>
            <a:tailEnd/>
          </a:ln>
        </p:spPr>
        <p:txBody>
          <a:bodyPr wrap="none">
            <a:spAutoFit/>
          </a:bodyPr>
          <a:lstStyle/>
          <a:p>
            <a:pPr algn="ctr"/>
            <a:r>
              <a:rPr lang="en-US" sz="2800"/>
              <a:t>I</a:t>
            </a:r>
          </a:p>
        </p:txBody>
      </p:sp>
      <p:sp>
        <p:nvSpPr>
          <p:cNvPr id="15377" name="Text Box 16"/>
          <p:cNvSpPr txBox="1">
            <a:spLocks noChangeArrowheads="1"/>
          </p:cNvSpPr>
          <p:nvPr/>
        </p:nvSpPr>
        <p:spPr bwMode="auto">
          <a:xfrm>
            <a:off x="4387850" y="3695700"/>
            <a:ext cx="441325" cy="519113"/>
          </a:xfrm>
          <a:prstGeom prst="rect">
            <a:avLst/>
          </a:prstGeom>
          <a:noFill/>
          <a:ln w="9525" algn="ctr">
            <a:noFill/>
            <a:miter lim="800000"/>
            <a:headEnd/>
            <a:tailEnd/>
          </a:ln>
        </p:spPr>
        <p:txBody>
          <a:bodyPr wrap="none">
            <a:spAutoFit/>
          </a:bodyPr>
          <a:lstStyle/>
          <a:p>
            <a:pPr algn="ctr"/>
            <a:r>
              <a:rPr lang="en-US" sz="2800"/>
              <a:t>V</a:t>
            </a:r>
          </a:p>
        </p:txBody>
      </p:sp>
      <p:sp>
        <p:nvSpPr>
          <p:cNvPr id="15378" name="Text Box 17"/>
          <p:cNvSpPr txBox="1">
            <a:spLocks noChangeArrowheads="1"/>
          </p:cNvSpPr>
          <p:nvPr/>
        </p:nvSpPr>
        <p:spPr bwMode="auto">
          <a:xfrm>
            <a:off x="6910388" y="3695700"/>
            <a:ext cx="401637" cy="519113"/>
          </a:xfrm>
          <a:prstGeom prst="rect">
            <a:avLst/>
          </a:prstGeom>
          <a:noFill/>
          <a:ln w="9525" algn="ctr">
            <a:noFill/>
            <a:miter lim="800000"/>
            <a:headEnd/>
            <a:tailEnd/>
          </a:ln>
        </p:spPr>
        <p:txBody>
          <a:bodyPr wrap="none">
            <a:spAutoFit/>
          </a:bodyPr>
          <a:lstStyle/>
          <a:p>
            <a:pPr algn="ctr"/>
            <a:r>
              <a:rPr lang="en-US" sz="2800"/>
              <a:t>F</a:t>
            </a:r>
          </a:p>
        </p:txBody>
      </p:sp>
      <p:sp>
        <p:nvSpPr>
          <p:cNvPr id="981010" name="Text Box 18"/>
          <p:cNvSpPr txBox="1">
            <a:spLocks noChangeArrowheads="1"/>
          </p:cNvSpPr>
          <p:nvPr/>
        </p:nvSpPr>
        <p:spPr bwMode="auto">
          <a:xfrm>
            <a:off x="4114800" y="4479925"/>
            <a:ext cx="1127125" cy="396875"/>
          </a:xfrm>
          <a:prstGeom prst="rect">
            <a:avLst/>
          </a:prstGeom>
          <a:noFill/>
          <a:ln w="9525" algn="ctr">
            <a:noFill/>
            <a:miter lim="800000"/>
            <a:headEnd/>
            <a:tailEnd/>
          </a:ln>
        </p:spPr>
        <p:txBody>
          <a:bodyPr wrap="none">
            <a:spAutoFit/>
          </a:bodyPr>
          <a:lstStyle/>
          <a:p>
            <a:r>
              <a:rPr lang="en-US" sz="2000"/>
              <a:t>describes</a:t>
            </a:r>
          </a:p>
        </p:txBody>
      </p:sp>
      <p:sp>
        <p:nvSpPr>
          <p:cNvPr id="15380" name="Text Box 19"/>
          <p:cNvSpPr txBox="1">
            <a:spLocks noChangeArrowheads="1"/>
          </p:cNvSpPr>
          <p:nvPr/>
        </p:nvSpPr>
        <p:spPr bwMode="auto">
          <a:xfrm>
            <a:off x="1600200" y="4479925"/>
            <a:ext cx="1268413" cy="396875"/>
          </a:xfrm>
          <a:prstGeom prst="rect">
            <a:avLst/>
          </a:prstGeom>
          <a:noFill/>
          <a:ln w="9525" algn="ctr">
            <a:noFill/>
            <a:miter lim="800000"/>
            <a:headEnd/>
            <a:tailEnd/>
          </a:ln>
        </p:spPr>
        <p:txBody>
          <a:bodyPr wrap="none">
            <a:spAutoFit/>
          </a:bodyPr>
          <a:lstStyle/>
          <a:p>
            <a:r>
              <a:rPr lang="en-US" sz="2000" i="1"/>
              <a:t>Cinderella</a:t>
            </a:r>
          </a:p>
        </p:txBody>
      </p:sp>
      <p:sp>
        <p:nvSpPr>
          <p:cNvPr id="15381" name="Text Box 20"/>
          <p:cNvSpPr txBox="1">
            <a:spLocks noChangeArrowheads="1"/>
          </p:cNvSpPr>
          <p:nvPr/>
        </p:nvSpPr>
        <p:spPr bwMode="auto">
          <a:xfrm>
            <a:off x="1631950" y="4791075"/>
            <a:ext cx="1027113" cy="396875"/>
          </a:xfrm>
          <a:prstGeom prst="rect">
            <a:avLst/>
          </a:prstGeom>
          <a:noFill/>
          <a:ln w="9525" algn="ctr">
            <a:noFill/>
            <a:miter lim="800000"/>
            <a:headEnd/>
            <a:tailEnd/>
          </a:ln>
        </p:spPr>
        <p:txBody>
          <a:bodyPr wrap="none">
            <a:spAutoFit/>
          </a:bodyPr>
          <a:lstStyle/>
          <a:p>
            <a:r>
              <a:rPr lang="en-US" sz="2000"/>
              <a:t>fairytale</a:t>
            </a:r>
          </a:p>
        </p:txBody>
      </p:sp>
      <p:sp>
        <p:nvSpPr>
          <p:cNvPr id="15382" name="Text Box 21"/>
          <p:cNvSpPr txBox="1">
            <a:spLocks noChangeArrowheads="1"/>
          </p:cNvSpPr>
          <p:nvPr/>
        </p:nvSpPr>
        <p:spPr bwMode="auto">
          <a:xfrm>
            <a:off x="1301750" y="5089525"/>
            <a:ext cx="1852613" cy="396875"/>
          </a:xfrm>
          <a:prstGeom prst="rect">
            <a:avLst/>
          </a:prstGeom>
          <a:noFill/>
          <a:ln w="9525" algn="ctr">
            <a:noFill/>
            <a:miter lim="800000"/>
            <a:headEnd/>
            <a:tailEnd/>
          </a:ln>
        </p:spPr>
        <p:txBody>
          <a:bodyPr wrap="none">
            <a:spAutoFit/>
          </a:bodyPr>
          <a:lstStyle/>
          <a:p>
            <a:r>
              <a:rPr lang="en-US" sz="2000"/>
              <a:t>Brothers Grimm</a:t>
            </a:r>
          </a:p>
        </p:txBody>
      </p:sp>
      <p:sp>
        <p:nvSpPr>
          <p:cNvPr id="15383" name="Rectangle 22"/>
          <p:cNvSpPr>
            <a:spLocks noGrp="1" noChangeArrowheads="1"/>
          </p:cNvSpPr>
          <p:nvPr>
            <p:ph type="title"/>
          </p:nvPr>
        </p:nvSpPr>
        <p:spPr>
          <a:xfrm>
            <a:off x="457200" y="457200"/>
            <a:ext cx="8229600" cy="762000"/>
          </a:xfrm>
        </p:spPr>
        <p:txBody>
          <a:bodyPr/>
          <a:lstStyle/>
          <a:p>
            <a:pPr eaLnBrk="1" hangingPunct="1"/>
            <a:r>
              <a:rPr lang="en-US" dirty="0" smtClean="0"/>
              <a:t>Verb</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1010"/>
                                        </p:tgtEl>
                                        <p:attrNameLst>
                                          <p:attrName>style.visibility</p:attrName>
                                        </p:attrNameLst>
                                      </p:cBhvr>
                                      <p:to>
                                        <p:strVal val="visible"/>
                                      </p:to>
                                    </p:set>
                                    <p:animEffect transition="in" filter="dissolve">
                                      <p:cBhvr>
                                        <p:cTn id="7" dur="500"/>
                                        <p:tgtEl>
                                          <p:spTgt spid="981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10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AE956B22-D4F6-40D5-AE53-47F99657879C}" type="slidenum">
              <a:rPr lang="en-US" smtClean="0">
                <a:solidFill>
                  <a:schemeClr val="tx2"/>
                </a:solidFill>
                <a:latin typeface="Arial" pitchFamily="34" charset="0"/>
                <a:ea typeface="+mn-ea"/>
                <a:cs typeface="+mn-cs"/>
              </a:rPr>
              <a:pPr algn="r">
                <a:defRPr/>
              </a:pPr>
              <a:t>11</a:t>
            </a:fld>
            <a:endParaRPr lang="en-US" smtClean="0">
              <a:solidFill>
                <a:schemeClr val="tx2"/>
              </a:solidFill>
              <a:latin typeface="Arial" pitchFamily="34" charset="0"/>
              <a:ea typeface="+mn-ea"/>
              <a:cs typeface="+mn-cs"/>
            </a:endParaRPr>
          </a:p>
        </p:txBody>
      </p:sp>
      <p:sp>
        <p:nvSpPr>
          <p:cNvPr id="16387" name="Text Box 2"/>
          <p:cNvSpPr txBox="1">
            <a:spLocks noChangeArrowheads="1"/>
          </p:cNvSpPr>
          <p:nvPr/>
        </p:nvSpPr>
        <p:spPr bwMode="auto">
          <a:xfrm>
            <a:off x="838200" y="2676525"/>
            <a:ext cx="184150" cy="396875"/>
          </a:xfrm>
          <a:prstGeom prst="rect">
            <a:avLst/>
          </a:prstGeom>
          <a:noFill/>
          <a:ln w="9525" algn="ctr">
            <a:noFill/>
            <a:miter lim="800000"/>
            <a:headEnd/>
            <a:tailEnd/>
          </a:ln>
        </p:spPr>
        <p:txBody>
          <a:bodyPr wrap="none">
            <a:spAutoFit/>
          </a:bodyPr>
          <a:lstStyle/>
          <a:p>
            <a:pPr algn="ctr"/>
            <a:endParaRPr lang="en-US" sz="2000"/>
          </a:p>
        </p:txBody>
      </p:sp>
      <p:sp>
        <p:nvSpPr>
          <p:cNvPr id="16388" name="Rectangle 3"/>
          <p:cNvSpPr>
            <a:spLocks noChangeArrowheads="1"/>
          </p:cNvSpPr>
          <p:nvPr/>
        </p:nvSpPr>
        <p:spPr bwMode="auto">
          <a:xfrm>
            <a:off x="1066800" y="3810000"/>
            <a:ext cx="7315200" cy="23622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6389" name="Line 4"/>
          <p:cNvSpPr>
            <a:spLocks noChangeShapeType="1"/>
          </p:cNvSpPr>
          <p:nvPr/>
        </p:nvSpPr>
        <p:spPr bwMode="auto">
          <a:xfrm>
            <a:off x="1066800" y="4572000"/>
            <a:ext cx="7315200" cy="0"/>
          </a:xfrm>
          <a:prstGeom prst="line">
            <a:avLst/>
          </a:prstGeom>
          <a:noFill/>
          <a:ln w="9525">
            <a:solidFill>
              <a:schemeClr val="tx1"/>
            </a:solidFill>
            <a:round/>
            <a:headEnd/>
            <a:tailEnd/>
          </a:ln>
        </p:spPr>
        <p:txBody>
          <a:bodyPr wrap="none" anchor="ctr"/>
          <a:lstStyle/>
          <a:p>
            <a:endParaRPr lang="en-US"/>
          </a:p>
        </p:txBody>
      </p:sp>
      <p:sp>
        <p:nvSpPr>
          <p:cNvPr id="16390" name="Line 5"/>
          <p:cNvSpPr>
            <a:spLocks noChangeShapeType="1"/>
          </p:cNvSpPr>
          <p:nvPr/>
        </p:nvSpPr>
        <p:spPr bwMode="auto">
          <a:xfrm>
            <a:off x="1066800" y="4876800"/>
            <a:ext cx="7315200" cy="0"/>
          </a:xfrm>
          <a:prstGeom prst="line">
            <a:avLst/>
          </a:prstGeom>
          <a:noFill/>
          <a:ln w="9525">
            <a:solidFill>
              <a:schemeClr val="tx1"/>
            </a:solidFill>
            <a:round/>
            <a:headEnd/>
            <a:tailEnd/>
          </a:ln>
        </p:spPr>
        <p:txBody>
          <a:bodyPr wrap="none" anchor="ctr"/>
          <a:lstStyle/>
          <a:p>
            <a:endParaRPr lang="en-US"/>
          </a:p>
        </p:txBody>
      </p:sp>
      <p:sp>
        <p:nvSpPr>
          <p:cNvPr id="16391" name="Line 6"/>
          <p:cNvSpPr>
            <a:spLocks noChangeShapeType="1"/>
          </p:cNvSpPr>
          <p:nvPr/>
        </p:nvSpPr>
        <p:spPr bwMode="auto">
          <a:xfrm>
            <a:off x="1066800" y="5181600"/>
            <a:ext cx="7315200" cy="0"/>
          </a:xfrm>
          <a:prstGeom prst="line">
            <a:avLst/>
          </a:prstGeom>
          <a:noFill/>
          <a:ln w="9525">
            <a:solidFill>
              <a:schemeClr val="tx1"/>
            </a:solidFill>
            <a:round/>
            <a:headEnd/>
            <a:tailEnd/>
          </a:ln>
        </p:spPr>
        <p:txBody>
          <a:bodyPr wrap="none" anchor="ctr"/>
          <a:lstStyle/>
          <a:p>
            <a:endParaRPr lang="en-US"/>
          </a:p>
        </p:txBody>
      </p:sp>
      <p:sp>
        <p:nvSpPr>
          <p:cNvPr id="16392" name="Line 7"/>
          <p:cNvSpPr>
            <a:spLocks noChangeShapeType="1"/>
          </p:cNvSpPr>
          <p:nvPr/>
        </p:nvSpPr>
        <p:spPr bwMode="auto">
          <a:xfrm>
            <a:off x="1066800" y="5486400"/>
            <a:ext cx="7315200" cy="0"/>
          </a:xfrm>
          <a:prstGeom prst="line">
            <a:avLst/>
          </a:prstGeom>
          <a:noFill/>
          <a:ln w="9525">
            <a:solidFill>
              <a:schemeClr val="tx1"/>
            </a:solidFill>
            <a:round/>
            <a:headEnd/>
            <a:tailEnd/>
          </a:ln>
        </p:spPr>
        <p:txBody>
          <a:bodyPr wrap="none" anchor="ctr"/>
          <a:lstStyle/>
          <a:p>
            <a:endParaRPr lang="en-US"/>
          </a:p>
        </p:txBody>
      </p:sp>
      <p:sp>
        <p:nvSpPr>
          <p:cNvPr id="16393" name="Line 8"/>
          <p:cNvSpPr>
            <a:spLocks noChangeShapeType="1"/>
          </p:cNvSpPr>
          <p:nvPr/>
        </p:nvSpPr>
        <p:spPr bwMode="auto">
          <a:xfrm>
            <a:off x="1066800" y="5791200"/>
            <a:ext cx="7315200" cy="0"/>
          </a:xfrm>
          <a:prstGeom prst="line">
            <a:avLst/>
          </a:prstGeom>
          <a:noFill/>
          <a:ln w="9525">
            <a:solidFill>
              <a:schemeClr val="tx1"/>
            </a:solidFill>
            <a:round/>
            <a:headEnd/>
            <a:tailEnd/>
          </a:ln>
        </p:spPr>
        <p:txBody>
          <a:bodyPr wrap="none" anchor="ctr"/>
          <a:lstStyle/>
          <a:p>
            <a:endParaRPr lang="en-US"/>
          </a:p>
        </p:txBody>
      </p:sp>
      <p:sp>
        <p:nvSpPr>
          <p:cNvPr id="16394" name="Line 9"/>
          <p:cNvSpPr>
            <a:spLocks noChangeShapeType="1"/>
          </p:cNvSpPr>
          <p:nvPr/>
        </p:nvSpPr>
        <p:spPr bwMode="auto">
          <a:xfrm>
            <a:off x="1066800" y="6096000"/>
            <a:ext cx="7315200" cy="0"/>
          </a:xfrm>
          <a:prstGeom prst="line">
            <a:avLst/>
          </a:prstGeom>
          <a:noFill/>
          <a:ln w="9525">
            <a:solidFill>
              <a:schemeClr val="tx1"/>
            </a:solidFill>
            <a:round/>
            <a:headEnd/>
            <a:tailEnd/>
          </a:ln>
        </p:spPr>
        <p:txBody>
          <a:bodyPr wrap="none" anchor="ctr"/>
          <a:lstStyle/>
          <a:p>
            <a:endParaRPr lang="en-US"/>
          </a:p>
        </p:txBody>
      </p:sp>
      <p:sp>
        <p:nvSpPr>
          <p:cNvPr id="16395" name="Line 10"/>
          <p:cNvSpPr>
            <a:spLocks noChangeShapeType="1"/>
          </p:cNvSpPr>
          <p:nvPr/>
        </p:nvSpPr>
        <p:spPr bwMode="auto">
          <a:xfrm>
            <a:off x="3429000" y="3810000"/>
            <a:ext cx="0" cy="2362200"/>
          </a:xfrm>
          <a:prstGeom prst="line">
            <a:avLst/>
          </a:prstGeom>
          <a:noFill/>
          <a:ln w="25400">
            <a:solidFill>
              <a:schemeClr val="bg2"/>
            </a:solidFill>
            <a:round/>
            <a:headEnd/>
            <a:tailEnd/>
          </a:ln>
        </p:spPr>
        <p:txBody>
          <a:bodyPr wrap="none" anchor="ctr"/>
          <a:lstStyle/>
          <a:p>
            <a:endParaRPr lang="en-US"/>
          </a:p>
        </p:txBody>
      </p:sp>
      <p:sp>
        <p:nvSpPr>
          <p:cNvPr id="16396" name="Line 11"/>
          <p:cNvSpPr>
            <a:spLocks noChangeShapeType="1"/>
          </p:cNvSpPr>
          <p:nvPr/>
        </p:nvSpPr>
        <p:spPr bwMode="auto">
          <a:xfrm>
            <a:off x="5867400" y="3810000"/>
            <a:ext cx="0" cy="2362200"/>
          </a:xfrm>
          <a:prstGeom prst="line">
            <a:avLst/>
          </a:prstGeom>
          <a:noFill/>
          <a:ln w="25400">
            <a:solidFill>
              <a:schemeClr val="bg2"/>
            </a:solidFill>
            <a:round/>
            <a:headEnd/>
            <a:tailEnd/>
          </a:ln>
        </p:spPr>
        <p:txBody>
          <a:bodyPr wrap="none" anchor="ctr"/>
          <a:lstStyle/>
          <a:p>
            <a:endParaRPr lang="en-US"/>
          </a:p>
        </p:txBody>
      </p:sp>
      <p:sp>
        <p:nvSpPr>
          <p:cNvPr id="16397" name="Text Box 12"/>
          <p:cNvSpPr txBox="1">
            <a:spLocks noChangeArrowheads="1"/>
          </p:cNvSpPr>
          <p:nvPr/>
        </p:nvSpPr>
        <p:spPr bwMode="auto">
          <a:xfrm>
            <a:off x="1911350" y="3771900"/>
            <a:ext cx="322263" cy="519113"/>
          </a:xfrm>
          <a:prstGeom prst="rect">
            <a:avLst/>
          </a:prstGeom>
          <a:noFill/>
          <a:ln w="9525" algn="ctr">
            <a:noFill/>
            <a:miter lim="800000"/>
            <a:headEnd/>
            <a:tailEnd/>
          </a:ln>
        </p:spPr>
        <p:txBody>
          <a:bodyPr wrap="none">
            <a:spAutoFit/>
          </a:bodyPr>
          <a:lstStyle/>
          <a:p>
            <a:pPr algn="ctr"/>
            <a:r>
              <a:rPr lang="en-US" sz="2800"/>
              <a:t>I</a:t>
            </a:r>
          </a:p>
        </p:txBody>
      </p:sp>
      <p:sp>
        <p:nvSpPr>
          <p:cNvPr id="16398" name="Text Box 13"/>
          <p:cNvSpPr txBox="1">
            <a:spLocks noChangeArrowheads="1"/>
          </p:cNvSpPr>
          <p:nvPr/>
        </p:nvSpPr>
        <p:spPr bwMode="auto">
          <a:xfrm>
            <a:off x="4387850" y="3771900"/>
            <a:ext cx="441325" cy="519113"/>
          </a:xfrm>
          <a:prstGeom prst="rect">
            <a:avLst/>
          </a:prstGeom>
          <a:noFill/>
          <a:ln w="9525" algn="ctr">
            <a:noFill/>
            <a:miter lim="800000"/>
            <a:headEnd/>
            <a:tailEnd/>
          </a:ln>
        </p:spPr>
        <p:txBody>
          <a:bodyPr wrap="none">
            <a:spAutoFit/>
          </a:bodyPr>
          <a:lstStyle/>
          <a:p>
            <a:pPr algn="ctr"/>
            <a:r>
              <a:rPr lang="en-US" sz="2800"/>
              <a:t>V</a:t>
            </a:r>
          </a:p>
        </p:txBody>
      </p:sp>
      <p:sp>
        <p:nvSpPr>
          <p:cNvPr id="16399" name="Text Box 14"/>
          <p:cNvSpPr txBox="1">
            <a:spLocks noChangeArrowheads="1"/>
          </p:cNvSpPr>
          <p:nvPr/>
        </p:nvSpPr>
        <p:spPr bwMode="auto">
          <a:xfrm>
            <a:off x="6910388" y="3771900"/>
            <a:ext cx="401637" cy="519113"/>
          </a:xfrm>
          <a:prstGeom prst="rect">
            <a:avLst/>
          </a:prstGeom>
          <a:noFill/>
          <a:ln w="9525" algn="ctr">
            <a:noFill/>
            <a:miter lim="800000"/>
            <a:headEnd/>
            <a:tailEnd/>
          </a:ln>
        </p:spPr>
        <p:txBody>
          <a:bodyPr wrap="none">
            <a:spAutoFit/>
          </a:bodyPr>
          <a:lstStyle/>
          <a:p>
            <a:pPr algn="ctr"/>
            <a:r>
              <a:rPr lang="en-US" sz="2800"/>
              <a:t>F</a:t>
            </a:r>
          </a:p>
        </p:txBody>
      </p:sp>
      <p:sp>
        <p:nvSpPr>
          <p:cNvPr id="16400" name="Rectangle 15"/>
          <p:cNvSpPr>
            <a:spLocks noChangeArrowheads="1"/>
          </p:cNvSpPr>
          <p:nvPr/>
        </p:nvSpPr>
        <p:spPr bwMode="auto">
          <a:xfrm>
            <a:off x="5867400" y="1828800"/>
            <a:ext cx="2514600" cy="19050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6401" name="Text Box 16"/>
          <p:cNvSpPr txBox="1">
            <a:spLocks noChangeArrowheads="1"/>
          </p:cNvSpPr>
          <p:nvPr/>
        </p:nvSpPr>
        <p:spPr bwMode="auto">
          <a:xfrm>
            <a:off x="6248400" y="1760538"/>
            <a:ext cx="1981200" cy="396875"/>
          </a:xfrm>
          <a:prstGeom prst="rect">
            <a:avLst/>
          </a:prstGeom>
          <a:noFill/>
          <a:ln w="9525" algn="ctr">
            <a:noFill/>
            <a:miter lim="800000"/>
            <a:headEnd/>
            <a:tailEnd/>
          </a:ln>
        </p:spPr>
        <p:txBody>
          <a:bodyPr>
            <a:spAutoFit/>
          </a:bodyPr>
          <a:lstStyle/>
          <a:p>
            <a:pPr algn="ctr"/>
            <a:r>
              <a:rPr lang="en-US" sz="2000"/>
              <a:t>Finish It!</a:t>
            </a:r>
          </a:p>
        </p:txBody>
      </p:sp>
      <p:sp>
        <p:nvSpPr>
          <p:cNvPr id="16402" name="Text Box 17"/>
          <p:cNvSpPr txBox="1">
            <a:spLocks noChangeArrowheads="1"/>
          </p:cNvSpPr>
          <p:nvPr/>
        </p:nvSpPr>
        <p:spPr bwMode="auto">
          <a:xfrm>
            <a:off x="5867400" y="2192338"/>
            <a:ext cx="2590800" cy="1190625"/>
          </a:xfrm>
          <a:prstGeom prst="rect">
            <a:avLst/>
          </a:prstGeom>
          <a:noFill/>
          <a:ln w="9525" algn="ctr">
            <a:noFill/>
            <a:miter lim="800000"/>
            <a:headEnd/>
            <a:tailEnd/>
          </a:ln>
        </p:spPr>
        <p:txBody>
          <a:bodyPr>
            <a:spAutoFit/>
          </a:bodyPr>
          <a:lstStyle/>
          <a:p>
            <a:pPr marL="174625" indent="-174625">
              <a:buFontTx/>
              <a:buChar char="•"/>
            </a:pPr>
            <a:r>
              <a:rPr lang="en-US"/>
              <a:t>What is the big idea?</a:t>
            </a:r>
          </a:p>
          <a:p>
            <a:pPr marL="174625" indent="-174625">
              <a:buFontTx/>
              <a:buChar char="•"/>
            </a:pPr>
            <a:r>
              <a:rPr lang="en-US"/>
              <a:t>What is the big concept?</a:t>
            </a:r>
          </a:p>
          <a:p>
            <a:pPr marL="174625" indent="-174625">
              <a:buFontTx/>
              <a:buChar char="•"/>
            </a:pPr>
            <a:r>
              <a:rPr lang="en-US"/>
              <a:t>What is the main idea?</a:t>
            </a:r>
          </a:p>
        </p:txBody>
      </p:sp>
      <p:sp>
        <p:nvSpPr>
          <p:cNvPr id="16403" name="Line 18"/>
          <p:cNvSpPr>
            <a:spLocks noChangeShapeType="1"/>
          </p:cNvSpPr>
          <p:nvPr/>
        </p:nvSpPr>
        <p:spPr bwMode="auto">
          <a:xfrm>
            <a:off x="5867400" y="2133600"/>
            <a:ext cx="2514600" cy="0"/>
          </a:xfrm>
          <a:prstGeom prst="line">
            <a:avLst/>
          </a:prstGeom>
          <a:noFill/>
          <a:ln w="9525">
            <a:solidFill>
              <a:schemeClr val="tx1"/>
            </a:solidFill>
            <a:round/>
            <a:headEnd/>
            <a:tailEnd/>
          </a:ln>
        </p:spPr>
        <p:txBody>
          <a:bodyPr wrap="none" anchor="ctr"/>
          <a:lstStyle/>
          <a:p>
            <a:endParaRPr lang="en-US"/>
          </a:p>
        </p:txBody>
      </p:sp>
      <p:sp>
        <p:nvSpPr>
          <p:cNvPr id="983059" name="Text Box 19"/>
          <p:cNvSpPr txBox="1">
            <a:spLocks noChangeArrowheads="1"/>
          </p:cNvSpPr>
          <p:nvPr/>
        </p:nvSpPr>
        <p:spPr bwMode="auto">
          <a:xfrm>
            <a:off x="6096000" y="4572000"/>
            <a:ext cx="1905000" cy="366713"/>
          </a:xfrm>
          <a:prstGeom prst="rect">
            <a:avLst/>
          </a:prstGeom>
          <a:noFill/>
          <a:ln w="9525" algn="ctr">
            <a:noFill/>
            <a:miter lim="800000"/>
            <a:headEnd/>
            <a:tailEnd/>
          </a:ln>
        </p:spPr>
        <p:txBody>
          <a:bodyPr>
            <a:spAutoFit/>
          </a:bodyPr>
          <a:lstStyle/>
          <a:p>
            <a:r>
              <a:rPr lang="en-US"/>
              <a:t>how a young girl </a:t>
            </a:r>
          </a:p>
        </p:txBody>
      </p:sp>
      <p:sp>
        <p:nvSpPr>
          <p:cNvPr id="983060" name="Text Box 20"/>
          <p:cNvSpPr txBox="1">
            <a:spLocks noChangeArrowheads="1"/>
          </p:cNvSpPr>
          <p:nvPr/>
        </p:nvSpPr>
        <p:spPr bwMode="auto">
          <a:xfrm>
            <a:off x="6096000" y="4891088"/>
            <a:ext cx="2133600" cy="366712"/>
          </a:xfrm>
          <a:prstGeom prst="rect">
            <a:avLst/>
          </a:prstGeom>
          <a:noFill/>
          <a:ln w="9525" algn="ctr">
            <a:noFill/>
            <a:miter lim="800000"/>
            <a:headEnd/>
            <a:tailEnd/>
          </a:ln>
        </p:spPr>
        <p:txBody>
          <a:bodyPr>
            <a:spAutoFit/>
          </a:bodyPr>
          <a:lstStyle/>
          <a:p>
            <a:r>
              <a:rPr lang="en-US"/>
              <a:t>goes from rags to </a:t>
            </a:r>
          </a:p>
        </p:txBody>
      </p:sp>
      <p:sp>
        <p:nvSpPr>
          <p:cNvPr id="983061" name="Text Box 21"/>
          <p:cNvSpPr txBox="1">
            <a:spLocks noChangeArrowheads="1"/>
          </p:cNvSpPr>
          <p:nvPr/>
        </p:nvSpPr>
        <p:spPr bwMode="auto">
          <a:xfrm>
            <a:off x="6096000" y="5195888"/>
            <a:ext cx="1905000" cy="366712"/>
          </a:xfrm>
          <a:prstGeom prst="rect">
            <a:avLst/>
          </a:prstGeom>
          <a:noFill/>
          <a:ln w="9525" algn="ctr">
            <a:noFill/>
            <a:miter lim="800000"/>
            <a:headEnd/>
            <a:tailEnd/>
          </a:ln>
        </p:spPr>
        <p:txBody>
          <a:bodyPr>
            <a:spAutoFit/>
          </a:bodyPr>
          <a:lstStyle/>
          <a:p>
            <a:r>
              <a:rPr lang="en-US"/>
              <a:t>riches</a:t>
            </a:r>
          </a:p>
        </p:txBody>
      </p:sp>
      <p:pic>
        <p:nvPicPr>
          <p:cNvPr id="16407" name="Picture 22" descr="MCHH01515_0000[1]"/>
          <p:cNvPicPr>
            <a:picLocks noChangeAspect="1" noChangeArrowheads="1"/>
          </p:cNvPicPr>
          <p:nvPr/>
        </p:nvPicPr>
        <p:blipFill>
          <a:blip r:embed="rId3" cstate="print"/>
          <a:srcRect/>
          <a:stretch>
            <a:fillRect/>
          </a:stretch>
        </p:blipFill>
        <p:spPr bwMode="auto">
          <a:xfrm>
            <a:off x="768350" y="1592263"/>
            <a:ext cx="1212850" cy="1684337"/>
          </a:xfrm>
          <a:prstGeom prst="rect">
            <a:avLst/>
          </a:prstGeom>
          <a:noFill/>
          <a:ln w="9525">
            <a:noFill/>
            <a:miter lim="800000"/>
            <a:headEnd/>
            <a:tailEnd/>
          </a:ln>
        </p:spPr>
      </p:pic>
      <p:sp>
        <p:nvSpPr>
          <p:cNvPr id="16408" name="Text Box 23"/>
          <p:cNvSpPr txBox="1">
            <a:spLocks noChangeArrowheads="1"/>
          </p:cNvSpPr>
          <p:nvPr/>
        </p:nvSpPr>
        <p:spPr bwMode="auto">
          <a:xfrm>
            <a:off x="4114800" y="4579938"/>
            <a:ext cx="1035050" cy="366712"/>
          </a:xfrm>
          <a:prstGeom prst="rect">
            <a:avLst/>
          </a:prstGeom>
          <a:noFill/>
          <a:ln w="9525" algn="ctr">
            <a:noFill/>
            <a:miter lim="800000"/>
            <a:headEnd/>
            <a:tailEnd/>
          </a:ln>
        </p:spPr>
        <p:txBody>
          <a:bodyPr wrap="none">
            <a:spAutoFit/>
          </a:bodyPr>
          <a:lstStyle/>
          <a:p>
            <a:r>
              <a:rPr lang="en-US"/>
              <a:t>describes</a:t>
            </a:r>
          </a:p>
        </p:txBody>
      </p:sp>
      <p:sp>
        <p:nvSpPr>
          <p:cNvPr id="16409" name="Text Box 24"/>
          <p:cNvSpPr txBox="1">
            <a:spLocks noChangeArrowheads="1"/>
          </p:cNvSpPr>
          <p:nvPr/>
        </p:nvSpPr>
        <p:spPr bwMode="auto">
          <a:xfrm>
            <a:off x="1600200" y="4579938"/>
            <a:ext cx="1162050" cy="366712"/>
          </a:xfrm>
          <a:prstGeom prst="rect">
            <a:avLst/>
          </a:prstGeom>
          <a:noFill/>
          <a:ln w="9525" algn="ctr">
            <a:noFill/>
            <a:miter lim="800000"/>
            <a:headEnd/>
            <a:tailEnd/>
          </a:ln>
        </p:spPr>
        <p:txBody>
          <a:bodyPr wrap="none">
            <a:spAutoFit/>
          </a:bodyPr>
          <a:lstStyle/>
          <a:p>
            <a:r>
              <a:rPr lang="en-US" i="1"/>
              <a:t>Cinderella</a:t>
            </a:r>
          </a:p>
        </p:txBody>
      </p:sp>
      <p:sp>
        <p:nvSpPr>
          <p:cNvPr id="16410" name="Text Box 25"/>
          <p:cNvSpPr txBox="1">
            <a:spLocks noChangeArrowheads="1"/>
          </p:cNvSpPr>
          <p:nvPr/>
        </p:nvSpPr>
        <p:spPr bwMode="auto">
          <a:xfrm>
            <a:off x="1631950" y="4891088"/>
            <a:ext cx="946150" cy="366712"/>
          </a:xfrm>
          <a:prstGeom prst="rect">
            <a:avLst/>
          </a:prstGeom>
          <a:noFill/>
          <a:ln w="9525" algn="ctr">
            <a:noFill/>
            <a:miter lim="800000"/>
            <a:headEnd/>
            <a:tailEnd/>
          </a:ln>
        </p:spPr>
        <p:txBody>
          <a:bodyPr wrap="none">
            <a:spAutoFit/>
          </a:bodyPr>
          <a:lstStyle/>
          <a:p>
            <a:r>
              <a:rPr lang="en-US"/>
              <a:t>fairytale</a:t>
            </a:r>
          </a:p>
        </p:txBody>
      </p:sp>
      <p:sp>
        <p:nvSpPr>
          <p:cNvPr id="16411" name="Text Box 26"/>
          <p:cNvSpPr txBox="1">
            <a:spLocks noChangeArrowheads="1"/>
          </p:cNvSpPr>
          <p:nvPr/>
        </p:nvSpPr>
        <p:spPr bwMode="auto">
          <a:xfrm>
            <a:off x="1301750" y="5189538"/>
            <a:ext cx="1689100" cy="366712"/>
          </a:xfrm>
          <a:prstGeom prst="rect">
            <a:avLst/>
          </a:prstGeom>
          <a:noFill/>
          <a:ln w="9525" algn="ctr">
            <a:noFill/>
            <a:miter lim="800000"/>
            <a:headEnd/>
            <a:tailEnd/>
          </a:ln>
        </p:spPr>
        <p:txBody>
          <a:bodyPr wrap="none">
            <a:spAutoFit/>
          </a:bodyPr>
          <a:lstStyle/>
          <a:p>
            <a:r>
              <a:rPr lang="en-US"/>
              <a:t>Brothers Grimm</a:t>
            </a:r>
          </a:p>
        </p:txBody>
      </p:sp>
      <p:sp>
        <p:nvSpPr>
          <p:cNvPr id="16412" name="Rectangle 27"/>
          <p:cNvSpPr>
            <a:spLocks noGrp="1" noChangeArrowheads="1"/>
          </p:cNvSpPr>
          <p:nvPr>
            <p:ph type="title"/>
          </p:nvPr>
        </p:nvSpPr>
        <p:spPr>
          <a:xfrm>
            <a:off x="381000" y="457200"/>
            <a:ext cx="8229600" cy="685800"/>
          </a:xfrm>
        </p:spPr>
        <p:txBody>
          <a:bodyPr/>
          <a:lstStyle/>
          <a:p>
            <a:pPr eaLnBrk="1" hangingPunct="1"/>
            <a:r>
              <a:rPr lang="en-US" dirty="0" smtClean="0"/>
              <a:t>Finish Thought</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3059"/>
                                        </p:tgtEl>
                                        <p:attrNameLst>
                                          <p:attrName>style.visibility</p:attrName>
                                        </p:attrNameLst>
                                      </p:cBhvr>
                                      <p:to>
                                        <p:strVal val="visible"/>
                                      </p:to>
                                    </p:set>
                                    <p:animEffect transition="in" filter="dissolve">
                                      <p:cBhvr>
                                        <p:cTn id="7" dur="500"/>
                                        <p:tgtEl>
                                          <p:spTgt spid="98305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83060"/>
                                        </p:tgtEl>
                                        <p:attrNameLst>
                                          <p:attrName>style.visibility</p:attrName>
                                        </p:attrNameLst>
                                      </p:cBhvr>
                                      <p:to>
                                        <p:strVal val="visible"/>
                                      </p:to>
                                    </p:set>
                                    <p:animEffect transition="in" filter="dissolve">
                                      <p:cBhvr>
                                        <p:cTn id="10" dur="500"/>
                                        <p:tgtEl>
                                          <p:spTgt spid="98306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83061"/>
                                        </p:tgtEl>
                                        <p:attrNameLst>
                                          <p:attrName>style.visibility</p:attrName>
                                        </p:attrNameLst>
                                      </p:cBhvr>
                                      <p:to>
                                        <p:strVal val="visible"/>
                                      </p:to>
                                    </p:set>
                                    <p:animEffect transition="in" filter="dissolve">
                                      <p:cBhvr>
                                        <p:cTn id="13" dur="500"/>
                                        <p:tgtEl>
                                          <p:spTgt spid="983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59" grpId="0"/>
      <p:bldP spid="983060" grpId="0"/>
      <p:bldP spid="9830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6C9C661B-4610-4972-B268-83552C8FB9C1}" type="slidenum">
              <a:rPr lang="en-US" smtClean="0">
                <a:solidFill>
                  <a:schemeClr val="tx2"/>
                </a:solidFill>
                <a:latin typeface="Arial" pitchFamily="34" charset="0"/>
                <a:ea typeface="+mn-ea"/>
                <a:cs typeface="+mn-cs"/>
              </a:rPr>
              <a:pPr algn="r">
                <a:defRPr/>
              </a:pPr>
              <a:t>12</a:t>
            </a:fld>
            <a:endParaRPr lang="en-US" smtClean="0">
              <a:solidFill>
                <a:schemeClr val="tx2"/>
              </a:solidFill>
              <a:latin typeface="Arial" pitchFamily="34" charset="0"/>
              <a:ea typeface="+mn-ea"/>
              <a:cs typeface="+mn-cs"/>
            </a:endParaRPr>
          </a:p>
        </p:txBody>
      </p:sp>
      <p:sp>
        <p:nvSpPr>
          <p:cNvPr id="17411" name="Rectangle 2"/>
          <p:cNvSpPr>
            <a:spLocks noChangeArrowheads="1"/>
          </p:cNvSpPr>
          <p:nvPr/>
        </p:nvSpPr>
        <p:spPr bwMode="auto">
          <a:xfrm>
            <a:off x="990600" y="2209800"/>
            <a:ext cx="7315200" cy="44196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17412" name="Line 3"/>
          <p:cNvSpPr>
            <a:spLocks noChangeShapeType="1"/>
          </p:cNvSpPr>
          <p:nvPr/>
        </p:nvSpPr>
        <p:spPr bwMode="auto">
          <a:xfrm>
            <a:off x="1143000" y="2819400"/>
            <a:ext cx="7010400" cy="0"/>
          </a:xfrm>
          <a:prstGeom prst="line">
            <a:avLst/>
          </a:prstGeom>
          <a:noFill/>
          <a:ln w="9525">
            <a:solidFill>
              <a:schemeClr val="tx1"/>
            </a:solidFill>
            <a:round/>
            <a:headEnd/>
            <a:tailEnd/>
          </a:ln>
        </p:spPr>
        <p:txBody>
          <a:bodyPr/>
          <a:lstStyle/>
          <a:p>
            <a:endParaRPr lang="en-US"/>
          </a:p>
        </p:txBody>
      </p:sp>
      <p:sp>
        <p:nvSpPr>
          <p:cNvPr id="17413" name="Line 4"/>
          <p:cNvSpPr>
            <a:spLocks noChangeShapeType="1"/>
          </p:cNvSpPr>
          <p:nvPr/>
        </p:nvSpPr>
        <p:spPr bwMode="auto">
          <a:xfrm>
            <a:off x="1143000" y="3124200"/>
            <a:ext cx="7010400" cy="0"/>
          </a:xfrm>
          <a:prstGeom prst="line">
            <a:avLst/>
          </a:prstGeom>
          <a:noFill/>
          <a:ln w="9525">
            <a:solidFill>
              <a:schemeClr val="tx1"/>
            </a:solidFill>
            <a:round/>
            <a:headEnd/>
            <a:tailEnd/>
          </a:ln>
        </p:spPr>
        <p:txBody>
          <a:bodyPr/>
          <a:lstStyle/>
          <a:p>
            <a:endParaRPr lang="en-US"/>
          </a:p>
        </p:txBody>
      </p:sp>
      <p:sp>
        <p:nvSpPr>
          <p:cNvPr id="17414" name="Line 5"/>
          <p:cNvSpPr>
            <a:spLocks noChangeShapeType="1"/>
          </p:cNvSpPr>
          <p:nvPr/>
        </p:nvSpPr>
        <p:spPr bwMode="auto">
          <a:xfrm>
            <a:off x="1143000" y="3429000"/>
            <a:ext cx="7010400" cy="0"/>
          </a:xfrm>
          <a:prstGeom prst="line">
            <a:avLst/>
          </a:prstGeom>
          <a:noFill/>
          <a:ln w="9525">
            <a:solidFill>
              <a:schemeClr val="tx1"/>
            </a:solidFill>
            <a:round/>
            <a:headEnd/>
            <a:tailEnd/>
          </a:ln>
        </p:spPr>
        <p:txBody>
          <a:bodyPr/>
          <a:lstStyle/>
          <a:p>
            <a:endParaRPr lang="en-US"/>
          </a:p>
        </p:txBody>
      </p:sp>
      <p:sp>
        <p:nvSpPr>
          <p:cNvPr id="17415" name="Line 6"/>
          <p:cNvSpPr>
            <a:spLocks noChangeShapeType="1"/>
          </p:cNvSpPr>
          <p:nvPr/>
        </p:nvSpPr>
        <p:spPr bwMode="auto">
          <a:xfrm>
            <a:off x="1143000" y="3733800"/>
            <a:ext cx="7010400" cy="0"/>
          </a:xfrm>
          <a:prstGeom prst="line">
            <a:avLst/>
          </a:prstGeom>
          <a:noFill/>
          <a:ln w="9525">
            <a:solidFill>
              <a:schemeClr val="tx1"/>
            </a:solidFill>
            <a:round/>
            <a:headEnd/>
            <a:tailEnd/>
          </a:ln>
        </p:spPr>
        <p:txBody>
          <a:bodyPr/>
          <a:lstStyle/>
          <a:p>
            <a:endParaRPr lang="en-US"/>
          </a:p>
        </p:txBody>
      </p:sp>
      <p:sp>
        <p:nvSpPr>
          <p:cNvPr id="17416" name="Line 7"/>
          <p:cNvSpPr>
            <a:spLocks noChangeShapeType="1"/>
          </p:cNvSpPr>
          <p:nvPr/>
        </p:nvSpPr>
        <p:spPr bwMode="auto">
          <a:xfrm>
            <a:off x="1143000" y="4038600"/>
            <a:ext cx="7010400" cy="0"/>
          </a:xfrm>
          <a:prstGeom prst="line">
            <a:avLst/>
          </a:prstGeom>
          <a:noFill/>
          <a:ln w="9525">
            <a:solidFill>
              <a:schemeClr val="tx1"/>
            </a:solidFill>
            <a:round/>
            <a:headEnd/>
            <a:tailEnd/>
          </a:ln>
        </p:spPr>
        <p:txBody>
          <a:bodyPr/>
          <a:lstStyle/>
          <a:p>
            <a:endParaRPr lang="en-US"/>
          </a:p>
        </p:txBody>
      </p:sp>
      <p:sp>
        <p:nvSpPr>
          <p:cNvPr id="17417" name="Line 8"/>
          <p:cNvSpPr>
            <a:spLocks noChangeShapeType="1"/>
          </p:cNvSpPr>
          <p:nvPr/>
        </p:nvSpPr>
        <p:spPr bwMode="auto">
          <a:xfrm>
            <a:off x="990600" y="4419600"/>
            <a:ext cx="7315200" cy="0"/>
          </a:xfrm>
          <a:prstGeom prst="line">
            <a:avLst/>
          </a:prstGeom>
          <a:noFill/>
          <a:ln w="9525">
            <a:solidFill>
              <a:schemeClr val="tx1"/>
            </a:solidFill>
            <a:round/>
            <a:headEnd/>
            <a:tailEnd/>
          </a:ln>
        </p:spPr>
        <p:txBody>
          <a:bodyPr/>
          <a:lstStyle/>
          <a:p>
            <a:endParaRPr lang="en-US"/>
          </a:p>
        </p:txBody>
      </p:sp>
      <p:sp>
        <p:nvSpPr>
          <p:cNvPr id="17418" name="Oval 9"/>
          <p:cNvSpPr>
            <a:spLocks noChangeArrowheads="1"/>
          </p:cNvSpPr>
          <p:nvPr/>
        </p:nvSpPr>
        <p:spPr bwMode="auto">
          <a:xfrm>
            <a:off x="1295400" y="2438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7419" name="Rectangle 10"/>
          <p:cNvSpPr>
            <a:spLocks noChangeArrowheads="1"/>
          </p:cNvSpPr>
          <p:nvPr/>
        </p:nvSpPr>
        <p:spPr bwMode="auto">
          <a:xfrm>
            <a:off x="990600" y="1981200"/>
            <a:ext cx="7315200" cy="21336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7420" name="Line 11"/>
          <p:cNvSpPr>
            <a:spLocks noChangeShapeType="1"/>
          </p:cNvSpPr>
          <p:nvPr/>
        </p:nvSpPr>
        <p:spPr bwMode="auto">
          <a:xfrm>
            <a:off x="990600" y="2590800"/>
            <a:ext cx="7315200" cy="0"/>
          </a:xfrm>
          <a:prstGeom prst="line">
            <a:avLst/>
          </a:prstGeom>
          <a:noFill/>
          <a:ln w="9525">
            <a:solidFill>
              <a:schemeClr val="tx1"/>
            </a:solidFill>
            <a:round/>
            <a:headEnd/>
            <a:tailEnd/>
          </a:ln>
        </p:spPr>
        <p:txBody>
          <a:bodyPr wrap="none" anchor="ctr"/>
          <a:lstStyle/>
          <a:p>
            <a:endParaRPr lang="en-US"/>
          </a:p>
        </p:txBody>
      </p:sp>
      <p:sp>
        <p:nvSpPr>
          <p:cNvPr id="17421" name="Line 12"/>
          <p:cNvSpPr>
            <a:spLocks noChangeShapeType="1"/>
          </p:cNvSpPr>
          <p:nvPr/>
        </p:nvSpPr>
        <p:spPr bwMode="auto">
          <a:xfrm>
            <a:off x="990600" y="2895600"/>
            <a:ext cx="7315200" cy="0"/>
          </a:xfrm>
          <a:prstGeom prst="line">
            <a:avLst/>
          </a:prstGeom>
          <a:noFill/>
          <a:ln w="9525">
            <a:solidFill>
              <a:schemeClr val="tx1"/>
            </a:solidFill>
            <a:round/>
            <a:headEnd/>
            <a:tailEnd/>
          </a:ln>
        </p:spPr>
        <p:txBody>
          <a:bodyPr wrap="none" anchor="ctr"/>
          <a:lstStyle/>
          <a:p>
            <a:endParaRPr lang="en-US"/>
          </a:p>
        </p:txBody>
      </p:sp>
      <p:sp>
        <p:nvSpPr>
          <p:cNvPr id="17422" name="Line 13"/>
          <p:cNvSpPr>
            <a:spLocks noChangeShapeType="1"/>
          </p:cNvSpPr>
          <p:nvPr/>
        </p:nvSpPr>
        <p:spPr bwMode="auto">
          <a:xfrm>
            <a:off x="990600" y="3200400"/>
            <a:ext cx="7315200" cy="0"/>
          </a:xfrm>
          <a:prstGeom prst="line">
            <a:avLst/>
          </a:prstGeom>
          <a:noFill/>
          <a:ln w="9525">
            <a:solidFill>
              <a:schemeClr val="tx1"/>
            </a:solidFill>
            <a:round/>
            <a:headEnd/>
            <a:tailEnd/>
          </a:ln>
        </p:spPr>
        <p:txBody>
          <a:bodyPr wrap="none" anchor="ctr"/>
          <a:lstStyle/>
          <a:p>
            <a:endParaRPr lang="en-US"/>
          </a:p>
        </p:txBody>
      </p:sp>
      <p:sp>
        <p:nvSpPr>
          <p:cNvPr id="17423" name="Line 14"/>
          <p:cNvSpPr>
            <a:spLocks noChangeShapeType="1"/>
          </p:cNvSpPr>
          <p:nvPr/>
        </p:nvSpPr>
        <p:spPr bwMode="auto">
          <a:xfrm>
            <a:off x="990600" y="3505200"/>
            <a:ext cx="7315200" cy="0"/>
          </a:xfrm>
          <a:prstGeom prst="line">
            <a:avLst/>
          </a:prstGeom>
          <a:noFill/>
          <a:ln w="9525">
            <a:solidFill>
              <a:schemeClr val="tx1"/>
            </a:solidFill>
            <a:round/>
            <a:headEnd/>
            <a:tailEnd/>
          </a:ln>
        </p:spPr>
        <p:txBody>
          <a:bodyPr wrap="none" anchor="ctr"/>
          <a:lstStyle/>
          <a:p>
            <a:endParaRPr lang="en-US"/>
          </a:p>
        </p:txBody>
      </p:sp>
      <p:sp>
        <p:nvSpPr>
          <p:cNvPr id="17424" name="Line 15"/>
          <p:cNvSpPr>
            <a:spLocks noChangeShapeType="1"/>
          </p:cNvSpPr>
          <p:nvPr/>
        </p:nvSpPr>
        <p:spPr bwMode="auto">
          <a:xfrm>
            <a:off x="990600" y="3810000"/>
            <a:ext cx="7315200" cy="0"/>
          </a:xfrm>
          <a:prstGeom prst="line">
            <a:avLst/>
          </a:prstGeom>
          <a:noFill/>
          <a:ln w="9525">
            <a:solidFill>
              <a:schemeClr val="tx1"/>
            </a:solidFill>
            <a:round/>
            <a:headEnd/>
            <a:tailEnd/>
          </a:ln>
        </p:spPr>
        <p:txBody>
          <a:bodyPr wrap="none" anchor="ctr"/>
          <a:lstStyle/>
          <a:p>
            <a:endParaRPr lang="en-US"/>
          </a:p>
        </p:txBody>
      </p:sp>
      <p:sp>
        <p:nvSpPr>
          <p:cNvPr id="17425" name="Line 16"/>
          <p:cNvSpPr>
            <a:spLocks noChangeShapeType="1"/>
          </p:cNvSpPr>
          <p:nvPr/>
        </p:nvSpPr>
        <p:spPr bwMode="auto">
          <a:xfrm>
            <a:off x="3352800" y="1981200"/>
            <a:ext cx="0" cy="2133600"/>
          </a:xfrm>
          <a:prstGeom prst="line">
            <a:avLst/>
          </a:prstGeom>
          <a:noFill/>
          <a:ln w="38100">
            <a:solidFill>
              <a:schemeClr val="bg2"/>
            </a:solidFill>
            <a:round/>
            <a:headEnd/>
            <a:tailEnd/>
          </a:ln>
        </p:spPr>
        <p:txBody>
          <a:bodyPr wrap="none" anchor="ctr"/>
          <a:lstStyle/>
          <a:p>
            <a:endParaRPr lang="en-US"/>
          </a:p>
        </p:txBody>
      </p:sp>
      <p:sp>
        <p:nvSpPr>
          <p:cNvPr id="17426" name="Line 17"/>
          <p:cNvSpPr>
            <a:spLocks noChangeShapeType="1"/>
          </p:cNvSpPr>
          <p:nvPr/>
        </p:nvSpPr>
        <p:spPr bwMode="auto">
          <a:xfrm>
            <a:off x="6019800" y="1981200"/>
            <a:ext cx="0" cy="2133600"/>
          </a:xfrm>
          <a:prstGeom prst="line">
            <a:avLst/>
          </a:prstGeom>
          <a:noFill/>
          <a:ln w="38100">
            <a:solidFill>
              <a:schemeClr val="bg2"/>
            </a:solidFill>
            <a:round/>
            <a:headEnd/>
            <a:tailEnd/>
          </a:ln>
        </p:spPr>
        <p:txBody>
          <a:bodyPr wrap="none" anchor="ctr"/>
          <a:lstStyle/>
          <a:p>
            <a:endParaRPr lang="en-US"/>
          </a:p>
        </p:txBody>
      </p:sp>
      <p:sp>
        <p:nvSpPr>
          <p:cNvPr id="17427" name="Text Box 18"/>
          <p:cNvSpPr txBox="1">
            <a:spLocks noChangeArrowheads="1"/>
          </p:cNvSpPr>
          <p:nvPr/>
        </p:nvSpPr>
        <p:spPr bwMode="auto">
          <a:xfrm>
            <a:off x="1987550" y="1995488"/>
            <a:ext cx="322263" cy="519112"/>
          </a:xfrm>
          <a:prstGeom prst="rect">
            <a:avLst/>
          </a:prstGeom>
          <a:noFill/>
          <a:ln w="9525" algn="ctr">
            <a:noFill/>
            <a:miter lim="800000"/>
            <a:headEnd/>
            <a:tailEnd/>
          </a:ln>
        </p:spPr>
        <p:txBody>
          <a:bodyPr wrap="none">
            <a:spAutoFit/>
          </a:bodyPr>
          <a:lstStyle/>
          <a:p>
            <a:pPr algn="ctr"/>
            <a:r>
              <a:rPr lang="en-US" sz="2800"/>
              <a:t>I</a:t>
            </a:r>
          </a:p>
        </p:txBody>
      </p:sp>
      <p:sp>
        <p:nvSpPr>
          <p:cNvPr id="17428" name="Text Box 19"/>
          <p:cNvSpPr txBox="1">
            <a:spLocks noChangeArrowheads="1"/>
          </p:cNvSpPr>
          <p:nvPr/>
        </p:nvSpPr>
        <p:spPr bwMode="auto">
          <a:xfrm>
            <a:off x="4464050" y="1995488"/>
            <a:ext cx="441325" cy="519112"/>
          </a:xfrm>
          <a:prstGeom prst="rect">
            <a:avLst/>
          </a:prstGeom>
          <a:noFill/>
          <a:ln w="9525" algn="ctr">
            <a:noFill/>
            <a:miter lim="800000"/>
            <a:headEnd/>
            <a:tailEnd/>
          </a:ln>
        </p:spPr>
        <p:txBody>
          <a:bodyPr wrap="none">
            <a:spAutoFit/>
          </a:bodyPr>
          <a:lstStyle/>
          <a:p>
            <a:pPr algn="ctr"/>
            <a:r>
              <a:rPr lang="en-US" sz="2800"/>
              <a:t>V</a:t>
            </a:r>
          </a:p>
        </p:txBody>
      </p:sp>
      <p:sp>
        <p:nvSpPr>
          <p:cNvPr id="17429" name="Text Box 20"/>
          <p:cNvSpPr txBox="1">
            <a:spLocks noChangeArrowheads="1"/>
          </p:cNvSpPr>
          <p:nvPr/>
        </p:nvSpPr>
        <p:spPr bwMode="auto">
          <a:xfrm>
            <a:off x="6986588" y="1995488"/>
            <a:ext cx="401637" cy="519112"/>
          </a:xfrm>
          <a:prstGeom prst="rect">
            <a:avLst/>
          </a:prstGeom>
          <a:noFill/>
          <a:ln w="9525" algn="ctr">
            <a:noFill/>
            <a:miter lim="800000"/>
            <a:headEnd/>
            <a:tailEnd/>
          </a:ln>
        </p:spPr>
        <p:txBody>
          <a:bodyPr wrap="none">
            <a:spAutoFit/>
          </a:bodyPr>
          <a:lstStyle/>
          <a:p>
            <a:pPr algn="ctr"/>
            <a:r>
              <a:rPr lang="en-US" sz="2800"/>
              <a:t>F</a:t>
            </a:r>
          </a:p>
        </p:txBody>
      </p:sp>
      <p:sp>
        <p:nvSpPr>
          <p:cNvPr id="17430" name="Line 21"/>
          <p:cNvSpPr>
            <a:spLocks noChangeShapeType="1"/>
          </p:cNvSpPr>
          <p:nvPr/>
        </p:nvSpPr>
        <p:spPr bwMode="auto">
          <a:xfrm>
            <a:off x="990600" y="4724400"/>
            <a:ext cx="7315200" cy="0"/>
          </a:xfrm>
          <a:prstGeom prst="line">
            <a:avLst/>
          </a:prstGeom>
          <a:noFill/>
          <a:ln w="9525">
            <a:solidFill>
              <a:schemeClr val="tx1"/>
            </a:solidFill>
            <a:round/>
            <a:headEnd/>
            <a:tailEnd/>
          </a:ln>
        </p:spPr>
        <p:txBody>
          <a:bodyPr/>
          <a:lstStyle/>
          <a:p>
            <a:endParaRPr lang="en-US"/>
          </a:p>
        </p:txBody>
      </p:sp>
      <p:sp>
        <p:nvSpPr>
          <p:cNvPr id="17431" name="Line 22"/>
          <p:cNvSpPr>
            <a:spLocks noChangeShapeType="1"/>
          </p:cNvSpPr>
          <p:nvPr/>
        </p:nvSpPr>
        <p:spPr bwMode="auto">
          <a:xfrm>
            <a:off x="990600" y="5029200"/>
            <a:ext cx="7315200" cy="0"/>
          </a:xfrm>
          <a:prstGeom prst="line">
            <a:avLst/>
          </a:prstGeom>
          <a:noFill/>
          <a:ln w="9525">
            <a:solidFill>
              <a:schemeClr val="tx1"/>
            </a:solidFill>
            <a:round/>
            <a:headEnd/>
            <a:tailEnd/>
          </a:ln>
        </p:spPr>
        <p:txBody>
          <a:bodyPr/>
          <a:lstStyle/>
          <a:p>
            <a:endParaRPr lang="en-US"/>
          </a:p>
        </p:txBody>
      </p:sp>
      <p:sp>
        <p:nvSpPr>
          <p:cNvPr id="17432" name="Line 23"/>
          <p:cNvSpPr>
            <a:spLocks noChangeShapeType="1"/>
          </p:cNvSpPr>
          <p:nvPr/>
        </p:nvSpPr>
        <p:spPr bwMode="auto">
          <a:xfrm>
            <a:off x="990600" y="5334000"/>
            <a:ext cx="7315200" cy="0"/>
          </a:xfrm>
          <a:prstGeom prst="line">
            <a:avLst/>
          </a:prstGeom>
          <a:noFill/>
          <a:ln w="9525">
            <a:solidFill>
              <a:schemeClr val="tx1"/>
            </a:solidFill>
            <a:round/>
            <a:headEnd/>
            <a:tailEnd/>
          </a:ln>
        </p:spPr>
        <p:txBody>
          <a:bodyPr/>
          <a:lstStyle/>
          <a:p>
            <a:endParaRPr lang="en-US"/>
          </a:p>
        </p:txBody>
      </p:sp>
      <p:sp>
        <p:nvSpPr>
          <p:cNvPr id="17433" name="Line 24"/>
          <p:cNvSpPr>
            <a:spLocks noChangeShapeType="1"/>
          </p:cNvSpPr>
          <p:nvPr/>
        </p:nvSpPr>
        <p:spPr bwMode="auto">
          <a:xfrm>
            <a:off x="990600" y="5638800"/>
            <a:ext cx="7315200" cy="0"/>
          </a:xfrm>
          <a:prstGeom prst="line">
            <a:avLst/>
          </a:prstGeom>
          <a:noFill/>
          <a:ln w="9525">
            <a:solidFill>
              <a:schemeClr val="tx1"/>
            </a:solidFill>
            <a:round/>
            <a:headEnd/>
            <a:tailEnd/>
          </a:ln>
        </p:spPr>
        <p:txBody>
          <a:bodyPr/>
          <a:lstStyle/>
          <a:p>
            <a:endParaRPr lang="en-US"/>
          </a:p>
        </p:txBody>
      </p:sp>
      <p:sp>
        <p:nvSpPr>
          <p:cNvPr id="17434" name="Line 25"/>
          <p:cNvSpPr>
            <a:spLocks noChangeShapeType="1"/>
          </p:cNvSpPr>
          <p:nvPr/>
        </p:nvSpPr>
        <p:spPr bwMode="auto">
          <a:xfrm>
            <a:off x="990600" y="5943600"/>
            <a:ext cx="7315200" cy="0"/>
          </a:xfrm>
          <a:prstGeom prst="line">
            <a:avLst/>
          </a:prstGeom>
          <a:noFill/>
          <a:ln w="9525">
            <a:solidFill>
              <a:schemeClr val="tx1"/>
            </a:solidFill>
            <a:round/>
            <a:headEnd/>
            <a:tailEnd/>
          </a:ln>
        </p:spPr>
        <p:txBody>
          <a:bodyPr/>
          <a:lstStyle/>
          <a:p>
            <a:endParaRPr lang="en-US"/>
          </a:p>
        </p:txBody>
      </p:sp>
      <p:sp>
        <p:nvSpPr>
          <p:cNvPr id="17435" name="Line 26"/>
          <p:cNvSpPr>
            <a:spLocks noChangeShapeType="1"/>
          </p:cNvSpPr>
          <p:nvPr/>
        </p:nvSpPr>
        <p:spPr bwMode="auto">
          <a:xfrm>
            <a:off x="990600" y="4114800"/>
            <a:ext cx="7315200" cy="0"/>
          </a:xfrm>
          <a:prstGeom prst="line">
            <a:avLst/>
          </a:prstGeom>
          <a:noFill/>
          <a:ln w="38100">
            <a:solidFill>
              <a:schemeClr val="bg2"/>
            </a:solidFill>
            <a:round/>
            <a:headEnd/>
            <a:tailEnd/>
          </a:ln>
        </p:spPr>
        <p:txBody>
          <a:bodyPr wrap="none" anchor="ctr"/>
          <a:lstStyle/>
          <a:p>
            <a:endParaRPr lang="en-US"/>
          </a:p>
        </p:txBody>
      </p:sp>
      <p:sp>
        <p:nvSpPr>
          <p:cNvPr id="17436" name="Text Box 27"/>
          <p:cNvSpPr txBox="1">
            <a:spLocks noChangeArrowheads="1"/>
          </p:cNvSpPr>
          <p:nvPr/>
        </p:nvSpPr>
        <p:spPr bwMode="auto">
          <a:xfrm>
            <a:off x="6248400" y="2590800"/>
            <a:ext cx="2133600" cy="396875"/>
          </a:xfrm>
          <a:prstGeom prst="rect">
            <a:avLst/>
          </a:prstGeom>
          <a:noFill/>
          <a:ln w="9525" algn="ctr">
            <a:noFill/>
            <a:miter lim="800000"/>
            <a:headEnd/>
            <a:tailEnd/>
          </a:ln>
        </p:spPr>
        <p:txBody>
          <a:bodyPr>
            <a:spAutoFit/>
          </a:bodyPr>
          <a:lstStyle/>
          <a:p>
            <a:r>
              <a:rPr lang="en-US" sz="2000"/>
              <a:t>how a young girl</a:t>
            </a:r>
            <a:r>
              <a:rPr lang="en-US"/>
              <a:t> </a:t>
            </a:r>
          </a:p>
        </p:txBody>
      </p:sp>
      <p:sp>
        <p:nvSpPr>
          <p:cNvPr id="17437" name="Text Box 28"/>
          <p:cNvSpPr txBox="1">
            <a:spLocks noChangeArrowheads="1"/>
          </p:cNvSpPr>
          <p:nvPr/>
        </p:nvSpPr>
        <p:spPr bwMode="auto">
          <a:xfrm>
            <a:off x="6248400" y="2909888"/>
            <a:ext cx="2133600" cy="396875"/>
          </a:xfrm>
          <a:prstGeom prst="rect">
            <a:avLst/>
          </a:prstGeom>
          <a:noFill/>
          <a:ln w="9525" algn="ctr">
            <a:noFill/>
            <a:miter lim="800000"/>
            <a:headEnd/>
            <a:tailEnd/>
          </a:ln>
        </p:spPr>
        <p:txBody>
          <a:bodyPr>
            <a:spAutoFit/>
          </a:bodyPr>
          <a:lstStyle/>
          <a:p>
            <a:r>
              <a:rPr lang="en-US" sz="2000"/>
              <a:t>goes from rags to </a:t>
            </a:r>
          </a:p>
        </p:txBody>
      </p:sp>
      <p:sp>
        <p:nvSpPr>
          <p:cNvPr id="17438" name="Text Box 29"/>
          <p:cNvSpPr txBox="1">
            <a:spLocks noChangeArrowheads="1"/>
          </p:cNvSpPr>
          <p:nvPr/>
        </p:nvSpPr>
        <p:spPr bwMode="auto">
          <a:xfrm>
            <a:off x="6248400" y="3214688"/>
            <a:ext cx="1905000" cy="396875"/>
          </a:xfrm>
          <a:prstGeom prst="rect">
            <a:avLst/>
          </a:prstGeom>
          <a:noFill/>
          <a:ln w="9525" algn="ctr">
            <a:noFill/>
            <a:miter lim="800000"/>
            <a:headEnd/>
            <a:tailEnd/>
          </a:ln>
        </p:spPr>
        <p:txBody>
          <a:bodyPr>
            <a:spAutoFit/>
          </a:bodyPr>
          <a:lstStyle/>
          <a:p>
            <a:r>
              <a:rPr lang="en-US" sz="2000"/>
              <a:t>riches</a:t>
            </a:r>
          </a:p>
        </p:txBody>
      </p:sp>
      <p:sp>
        <p:nvSpPr>
          <p:cNvPr id="17439" name="Text Box 30"/>
          <p:cNvSpPr txBox="1">
            <a:spLocks noChangeArrowheads="1"/>
          </p:cNvSpPr>
          <p:nvPr/>
        </p:nvSpPr>
        <p:spPr bwMode="auto">
          <a:xfrm>
            <a:off x="4267200" y="2574925"/>
            <a:ext cx="1127125" cy="396875"/>
          </a:xfrm>
          <a:prstGeom prst="rect">
            <a:avLst/>
          </a:prstGeom>
          <a:noFill/>
          <a:ln w="9525" algn="ctr">
            <a:noFill/>
            <a:miter lim="800000"/>
            <a:headEnd/>
            <a:tailEnd/>
          </a:ln>
        </p:spPr>
        <p:txBody>
          <a:bodyPr wrap="none">
            <a:spAutoFit/>
          </a:bodyPr>
          <a:lstStyle/>
          <a:p>
            <a:r>
              <a:rPr lang="en-US" sz="2000"/>
              <a:t>describes</a:t>
            </a:r>
          </a:p>
        </p:txBody>
      </p:sp>
      <p:sp>
        <p:nvSpPr>
          <p:cNvPr id="985119" name="Text Box 31"/>
          <p:cNvSpPr txBox="1">
            <a:spLocks noChangeArrowheads="1"/>
          </p:cNvSpPr>
          <p:nvPr/>
        </p:nvSpPr>
        <p:spPr bwMode="auto">
          <a:xfrm>
            <a:off x="1252538" y="4724400"/>
            <a:ext cx="6596062" cy="701675"/>
          </a:xfrm>
          <a:prstGeom prst="rect">
            <a:avLst/>
          </a:prstGeom>
          <a:noFill/>
          <a:ln w="9525" algn="ctr">
            <a:noFill/>
            <a:miter lim="800000"/>
            <a:headEnd/>
            <a:tailEnd/>
          </a:ln>
        </p:spPr>
        <p:txBody>
          <a:bodyPr>
            <a:spAutoFit/>
          </a:bodyPr>
          <a:lstStyle/>
          <a:p>
            <a:r>
              <a:rPr lang="en-US" sz="2000"/>
              <a:t>The fairytale, </a:t>
            </a:r>
            <a:r>
              <a:rPr lang="en-US" sz="2000" i="1"/>
              <a:t>Cinderella, </a:t>
            </a:r>
            <a:r>
              <a:rPr lang="en-US" sz="2000"/>
              <a:t>by the Brothers Grimm</a:t>
            </a:r>
            <a:r>
              <a:rPr lang="en-US" sz="2000" i="1"/>
              <a:t>, </a:t>
            </a:r>
            <a:r>
              <a:rPr lang="en-US" sz="2000"/>
              <a:t>describes how a young girl goes from rags to riches.</a:t>
            </a:r>
          </a:p>
        </p:txBody>
      </p:sp>
      <p:sp>
        <p:nvSpPr>
          <p:cNvPr id="17441" name="Text Box 32"/>
          <p:cNvSpPr txBox="1">
            <a:spLocks noChangeArrowheads="1"/>
          </p:cNvSpPr>
          <p:nvPr/>
        </p:nvSpPr>
        <p:spPr bwMode="auto">
          <a:xfrm>
            <a:off x="1600200" y="2566988"/>
            <a:ext cx="1268413" cy="396875"/>
          </a:xfrm>
          <a:prstGeom prst="rect">
            <a:avLst/>
          </a:prstGeom>
          <a:noFill/>
          <a:ln w="9525" algn="ctr">
            <a:noFill/>
            <a:miter lim="800000"/>
            <a:headEnd/>
            <a:tailEnd/>
          </a:ln>
        </p:spPr>
        <p:txBody>
          <a:bodyPr wrap="none">
            <a:spAutoFit/>
          </a:bodyPr>
          <a:lstStyle/>
          <a:p>
            <a:r>
              <a:rPr lang="en-US" sz="2000" i="1"/>
              <a:t>Cinderella</a:t>
            </a:r>
          </a:p>
        </p:txBody>
      </p:sp>
      <p:sp>
        <p:nvSpPr>
          <p:cNvPr id="17442" name="Text Box 33"/>
          <p:cNvSpPr txBox="1">
            <a:spLocks noChangeArrowheads="1"/>
          </p:cNvSpPr>
          <p:nvPr/>
        </p:nvSpPr>
        <p:spPr bwMode="auto">
          <a:xfrm>
            <a:off x="1631950" y="2878138"/>
            <a:ext cx="1027113" cy="396875"/>
          </a:xfrm>
          <a:prstGeom prst="rect">
            <a:avLst/>
          </a:prstGeom>
          <a:noFill/>
          <a:ln w="9525" algn="ctr">
            <a:noFill/>
            <a:miter lim="800000"/>
            <a:headEnd/>
            <a:tailEnd/>
          </a:ln>
        </p:spPr>
        <p:txBody>
          <a:bodyPr wrap="none">
            <a:spAutoFit/>
          </a:bodyPr>
          <a:lstStyle/>
          <a:p>
            <a:r>
              <a:rPr lang="en-US" sz="2000"/>
              <a:t>fairytale</a:t>
            </a:r>
          </a:p>
        </p:txBody>
      </p:sp>
      <p:sp>
        <p:nvSpPr>
          <p:cNvPr id="17443" name="Text Box 34"/>
          <p:cNvSpPr txBox="1">
            <a:spLocks noChangeArrowheads="1"/>
          </p:cNvSpPr>
          <p:nvPr/>
        </p:nvSpPr>
        <p:spPr bwMode="auto">
          <a:xfrm>
            <a:off x="1301750" y="3176588"/>
            <a:ext cx="1852613" cy="396875"/>
          </a:xfrm>
          <a:prstGeom prst="rect">
            <a:avLst/>
          </a:prstGeom>
          <a:noFill/>
          <a:ln w="9525" algn="ctr">
            <a:noFill/>
            <a:miter lim="800000"/>
            <a:headEnd/>
            <a:tailEnd/>
          </a:ln>
        </p:spPr>
        <p:txBody>
          <a:bodyPr wrap="none">
            <a:spAutoFit/>
          </a:bodyPr>
          <a:lstStyle/>
          <a:p>
            <a:r>
              <a:rPr lang="en-US" sz="2000"/>
              <a:t>Brothers Grimm</a:t>
            </a:r>
          </a:p>
        </p:txBody>
      </p:sp>
      <p:sp>
        <p:nvSpPr>
          <p:cNvPr id="17444" name="Text Box 35"/>
          <p:cNvSpPr txBox="1">
            <a:spLocks noChangeArrowheads="1"/>
          </p:cNvSpPr>
          <p:nvPr/>
        </p:nvSpPr>
        <p:spPr bwMode="auto">
          <a:xfrm>
            <a:off x="425450" y="2209800"/>
            <a:ext cx="1119188" cy="422275"/>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1:</a:t>
            </a:r>
          </a:p>
        </p:txBody>
      </p:sp>
      <p:sp>
        <p:nvSpPr>
          <p:cNvPr id="17445" name="Text Box 36"/>
          <p:cNvSpPr txBox="1">
            <a:spLocks noChangeArrowheads="1"/>
          </p:cNvSpPr>
          <p:nvPr/>
        </p:nvSpPr>
        <p:spPr bwMode="auto">
          <a:xfrm>
            <a:off x="438150" y="4225925"/>
            <a:ext cx="1119188" cy="422275"/>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2:</a:t>
            </a:r>
          </a:p>
        </p:txBody>
      </p:sp>
      <p:sp>
        <p:nvSpPr>
          <p:cNvPr id="17446" name="Rectangle 37"/>
          <p:cNvSpPr>
            <a:spLocks noGrp="1" noChangeArrowheads="1"/>
          </p:cNvSpPr>
          <p:nvPr>
            <p:ph type="title"/>
          </p:nvPr>
        </p:nvSpPr>
        <p:spPr>
          <a:xfrm>
            <a:off x="457200" y="228600"/>
            <a:ext cx="8229600" cy="1143000"/>
          </a:xfrm>
        </p:spPr>
        <p:txBody>
          <a:bodyPr/>
          <a:lstStyle/>
          <a:p>
            <a:pPr eaLnBrk="1" hangingPunct="1">
              <a:lnSpc>
                <a:spcPct val="80000"/>
              </a:lnSpc>
            </a:pPr>
            <a:r>
              <a:rPr lang="en-US" sz="3600" dirty="0" smtClean="0"/>
              <a:t>Write a Real Sentence</a:t>
            </a:r>
            <a:br>
              <a:rPr lang="en-US" sz="3600" dirty="0" smtClean="0"/>
            </a:br>
            <a:r>
              <a:rPr lang="en-US" dirty="0" smtClean="0"/>
              <a:t>Step 2</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5119"/>
                                        </p:tgtEl>
                                        <p:attrNameLst>
                                          <p:attrName>style.visibility</p:attrName>
                                        </p:attrNameLst>
                                      </p:cBhvr>
                                      <p:to>
                                        <p:strVal val="visible"/>
                                      </p:to>
                                    </p:set>
                                    <p:animEffect transition="in" filter="dissolve">
                                      <p:cBhvr>
                                        <p:cTn id="7" dur="500"/>
                                        <p:tgtEl>
                                          <p:spTgt spid="985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51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title"/>
          </p:nvPr>
        </p:nvSpPr>
        <p:spPr>
          <a:xfrm>
            <a:off x="0" y="304800"/>
            <a:ext cx="9144000" cy="838200"/>
          </a:xfrm>
          <a:noFill/>
        </p:spPr>
        <p:txBody>
          <a:bodyPr/>
          <a:lstStyle/>
          <a:p>
            <a:pPr eaLnBrk="1" hangingPunct="1"/>
            <a:r>
              <a:rPr lang="en-US" sz="6600" dirty="0" smtClean="0">
                <a:latin typeface="Garamond" pitchFamily="18" charset="0"/>
              </a:rPr>
              <a:t>O</a:t>
            </a:r>
            <a:r>
              <a:rPr lang="en-US" dirty="0" smtClean="0">
                <a:latin typeface="Garamond" pitchFamily="18" charset="0"/>
              </a:rPr>
              <a:t>ral Summary Verbs</a:t>
            </a:r>
          </a:p>
        </p:txBody>
      </p:sp>
      <p:sp>
        <p:nvSpPr>
          <p:cNvPr id="987144" name="Rectangle 8"/>
          <p:cNvSpPr>
            <a:spLocks noChangeArrowheads="1"/>
          </p:cNvSpPr>
          <p:nvPr/>
        </p:nvSpPr>
        <p:spPr bwMode="auto">
          <a:xfrm>
            <a:off x="3657600" y="2286000"/>
            <a:ext cx="2057400" cy="609600"/>
          </a:xfrm>
          <a:prstGeom prst="rect">
            <a:avLst/>
          </a:prstGeom>
          <a:solidFill>
            <a:srgbClr val="CC99FF"/>
          </a:solidFill>
          <a:ln w="9525" algn="ctr">
            <a:solidFill>
              <a:schemeClr val="tx1"/>
            </a:solidFill>
            <a:miter lim="800000"/>
            <a:headEnd/>
            <a:tailEnd/>
          </a:ln>
        </p:spPr>
        <p:txBody>
          <a:bodyPr wrap="none" anchor="ctr"/>
          <a:lstStyle/>
          <a:p>
            <a:pPr algn="ctr"/>
            <a:r>
              <a:rPr lang="en-US" sz="2800" b="1" u="sng">
                <a:latin typeface="Garamond" pitchFamily="18" charset="0"/>
              </a:rPr>
              <a:t>e</a:t>
            </a:r>
            <a:r>
              <a:rPr lang="en-US" sz="2800">
                <a:latin typeface="Garamond" pitchFamily="18" charset="0"/>
              </a:rPr>
              <a:t>xplains</a:t>
            </a:r>
          </a:p>
        </p:txBody>
      </p:sp>
      <p:sp>
        <p:nvSpPr>
          <p:cNvPr id="987145" name="Rectangle 9"/>
          <p:cNvSpPr>
            <a:spLocks noChangeArrowheads="1"/>
          </p:cNvSpPr>
          <p:nvPr/>
        </p:nvSpPr>
        <p:spPr bwMode="auto">
          <a:xfrm>
            <a:off x="1295400" y="2286000"/>
            <a:ext cx="2057400" cy="609600"/>
          </a:xfrm>
          <a:prstGeom prst="rect">
            <a:avLst/>
          </a:prstGeom>
          <a:solidFill>
            <a:srgbClr val="CC99FF"/>
          </a:solidFill>
          <a:ln w="9525" algn="ctr">
            <a:solidFill>
              <a:schemeClr val="tx1"/>
            </a:solidFill>
            <a:miter lim="800000"/>
            <a:headEnd/>
            <a:tailEnd/>
          </a:ln>
        </p:spPr>
        <p:txBody>
          <a:bodyPr wrap="none" anchor="ctr"/>
          <a:lstStyle/>
          <a:p>
            <a:pPr algn="ctr"/>
            <a:r>
              <a:rPr lang="en-US" sz="2800" b="1" u="sng">
                <a:latin typeface="Garamond" pitchFamily="18" charset="0"/>
              </a:rPr>
              <a:t>t</a:t>
            </a:r>
            <a:r>
              <a:rPr lang="en-US" sz="2800">
                <a:latin typeface="Garamond" pitchFamily="18" charset="0"/>
              </a:rPr>
              <a:t>ells</a:t>
            </a:r>
          </a:p>
        </p:txBody>
      </p:sp>
      <p:sp>
        <p:nvSpPr>
          <p:cNvPr id="987146" name="Rectangle 10"/>
          <p:cNvSpPr>
            <a:spLocks noChangeArrowheads="1"/>
          </p:cNvSpPr>
          <p:nvPr/>
        </p:nvSpPr>
        <p:spPr bwMode="auto">
          <a:xfrm>
            <a:off x="5943600" y="2286000"/>
            <a:ext cx="2057400" cy="609600"/>
          </a:xfrm>
          <a:prstGeom prst="rect">
            <a:avLst/>
          </a:prstGeom>
          <a:solidFill>
            <a:srgbClr val="CC99FF"/>
          </a:solidFill>
          <a:ln w="9525" algn="ctr">
            <a:solidFill>
              <a:schemeClr val="tx1"/>
            </a:solidFill>
            <a:miter lim="800000"/>
            <a:headEnd/>
            <a:tailEnd/>
          </a:ln>
        </p:spPr>
        <p:txBody>
          <a:bodyPr wrap="none" anchor="ctr"/>
          <a:lstStyle/>
          <a:p>
            <a:pPr algn="ctr"/>
            <a:r>
              <a:rPr lang="en-US" sz="2800" b="1" u="sng">
                <a:latin typeface="Garamond" pitchFamily="18" charset="0"/>
              </a:rPr>
              <a:t>d</a:t>
            </a:r>
            <a:r>
              <a:rPr lang="en-US" sz="2800">
                <a:latin typeface="Garamond" pitchFamily="18" charset="0"/>
              </a:rPr>
              <a:t>escribes</a:t>
            </a:r>
          </a:p>
        </p:txBody>
      </p:sp>
      <p:pic>
        <p:nvPicPr>
          <p:cNvPr id="987147" name="Picture 11" descr="MCj02330580000[1]"/>
          <p:cNvPicPr>
            <a:picLocks noChangeAspect="1" noChangeArrowheads="1"/>
          </p:cNvPicPr>
          <p:nvPr/>
        </p:nvPicPr>
        <p:blipFill>
          <a:blip r:embed="rId3" cstate="print"/>
          <a:srcRect/>
          <a:stretch>
            <a:fillRect/>
          </a:stretch>
        </p:blipFill>
        <p:spPr bwMode="auto">
          <a:xfrm>
            <a:off x="3505200" y="3352800"/>
            <a:ext cx="2032000" cy="2249488"/>
          </a:xfrm>
          <a:prstGeom prst="rect">
            <a:avLst/>
          </a:prstGeom>
          <a:noFill/>
          <a:ln w="9525">
            <a:noFill/>
            <a:miter lim="800000"/>
            <a:headEnd/>
            <a:tailEnd/>
          </a:ln>
        </p:spPr>
      </p:pic>
      <p:sp>
        <p:nvSpPr>
          <p:cNvPr id="987148" name="Rectangle 12"/>
          <p:cNvSpPr>
            <a:spLocks noChangeArrowheads="1"/>
          </p:cNvSpPr>
          <p:nvPr/>
        </p:nvSpPr>
        <p:spPr bwMode="auto">
          <a:xfrm>
            <a:off x="2971800" y="3581400"/>
            <a:ext cx="1295400" cy="533400"/>
          </a:xfrm>
          <a:prstGeom prst="rect">
            <a:avLst/>
          </a:prstGeom>
          <a:solidFill>
            <a:srgbClr val="CC99FF"/>
          </a:solidFill>
          <a:ln w="9525" algn="ctr">
            <a:solidFill>
              <a:schemeClr val="tx1"/>
            </a:solidFill>
            <a:miter lim="800000"/>
            <a:headEnd/>
            <a:tailEnd/>
          </a:ln>
        </p:spPr>
        <p:txBody>
          <a:bodyPr wrap="none" anchor="ctr"/>
          <a:lstStyle/>
          <a:p>
            <a:pPr algn="ctr"/>
            <a:r>
              <a:rPr lang="en-US" sz="2000">
                <a:latin typeface="Garamond" pitchFamily="18" charset="0"/>
              </a:rPr>
              <a:t>describes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7145"/>
                                        </p:tgtEl>
                                        <p:attrNameLst>
                                          <p:attrName>style.visibility</p:attrName>
                                        </p:attrNameLst>
                                      </p:cBhvr>
                                      <p:to>
                                        <p:strVal val="visible"/>
                                      </p:to>
                                    </p:set>
                                    <p:animEffect transition="in" filter="dissolve">
                                      <p:cBhvr>
                                        <p:cTn id="7" dur="500"/>
                                        <p:tgtEl>
                                          <p:spTgt spid="98714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87144"/>
                                        </p:tgtEl>
                                        <p:attrNameLst>
                                          <p:attrName>style.visibility</p:attrName>
                                        </p:attrNameLst>
                                      </p:cBhvr>
                                      <p:to>
                                        <p:strVal val="visible"/>
                                      </p:to>
                                    </p:set>
                                    <p:animEffect transition="in" filter="dissolve">
                                      <p:cBhvr>
                                        <p:cTn id="12" dur="500"/>
                                        <p:tgtEl>
                                          <p:spTgt spid="98714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87146"/>
                                        </p:tgtEl>
                                        <p:attrNameLst>
                                          <p:attrName>style.visibility</p:attrName>
                                        </p:attrNameLst>
                                      </p:cBhvr>
                                      <p:to>
                                        <p:strVal val="visible"/>
                                      </p:to>
                                    </p:set>
                                    <p:animEffect transition="in" filter="dissolve">
                                      <p:cBhvr>
                                        <p:cTn id="17" dur="500"/>
                                        <p:tgtEl>
                                          <p:spTgt spid="98714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87148"/>
                                        </p:tgtEl>
                                        <p:attrNameLst>
                                          <p:attrName>style.visibility</p:attrName>
                                        </p:attrNameLst>
                                      </p:cBhvr>
                                      <p:to>
                                        <p:strVal val="visible"/>
                                      </p:to>
                                    </p:set>
                                    <p:animEffect transition="in" filter="dissolve">
                                      <p:cBhvr>
                                        <p:cTn id="22" dur="500"/>
                                        <p:tgtEl>
                                          <p:spTgt spid="987148"/>
                                        </p:tgtEl>
                                      </p:cBhvr>
                                    </p:animEffect>
                                  </p:childTnLst>
                                </p:cTn>
                              </p:par>
                              <p:par>
                                <p:cTn id="23" presetID="9" presetClass="entr" presetSubtype="0" fill="hold" nodeType="withEffect">
                                  <p:stCondLst>
                                    <p:cond delay="0"/>
                                  </p:stCondLst>
                                  <p:childTnLst>
                                    <p:set>
                                      <p:cBhvr>
                                        <p:cTn id="24" dur="1" fill="hold">
                                          <p:stCondLst>
                                            <p:cond delay="0"/>
                                          </p:stCondLst>
                                        </p:cTn>
                                        <p:tgtEl>
                                          <p:spTgt spid="987147"/>
                                        </p:tgtEl>
                                        <p:attrNameLst>
                                          <p:attrName>style.visibility</p:attrName>
                                        </p:attrNameLst>
                                      </p:cBhvr>
                                      <p:to>
                                        <p:strVal val="visible"/>
                                      </p:to>
                                    </p:set>
                                    <p:animEffect transition="in" filter="dissolve">
                                      <p:cBhvr>
                                        <p:cTn id="25" dur="500"/>
                                        <p:tgtEl>
                                          <p:spTgt spid="987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7144" grpId="0" animBg="1"/>
      <p:bldP spid="987145" grpId="0" animBg="1"/>
      <p:bldP spid="987146" grpId="0" animBg="1"/>
      <p:bldP spid="98714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195D537F-559B-4B7C-833E-1DC70EAB6562}" type="slidenum">
              <a:rPr lang="en-US" smtClean="0">
                <a:solidFill>
                  <a:schemeClr val="tx2"/>
                </a:solidFill>
                <a:latin typeface="Arial" pitchFamily="34" charset="0"/>
                <a:ea typeface="+mn-ea"/>
                <a:cs typeface="+mn-cs"/>
              </a:rPr>
              <a:pPr algn="r">
                <a:defRPr/>
              </a:pPr>
              <a:t>14</a:t>
            </a:fld>
            <a:endParaRPr lang="en-US" smtClean="0">
              <a:solidFill>
                <a:schemeClr val="tx2"/>
              </a:solidFill>
              <a:latin typeface="Arial" pitchFamily="34" charset="0"/>
              <a:ea typeface="+mn-ea"/>
              <a:cs typeface="+mn-cs"/>
            </a:endParaRPr>
          </a:p>
        </p:txBody>
      </p:sp>
      <p:sp>
        <p:nvSpPr>
          <p:cNvPr id="19459" name="Rectangle 3"/>
          <p:cNvSpPr>
            <a:spLocks noChangeArrowheads="1"/>
          </p:cNvSpPr>
          <p:nvPr/>
        </p:nvSpPr>
        <p:spPr bwMode="auto">
          <a:xfrm>
            <a:off x="762000" y="2286000"/>
            <a:ext cx="7315200" cy="2590800"/>
          </a:xfrm>
          <a:prstGeom prst="rect">
            <a:avLst/>
          </a:prstGeom>
          <a:solidFill>
            <a:schemeClr val="bg1"/>
          </a:solidFill>
          <a:ln w="9525">
            <a:solidFill>
              <a:schemeClr val="tx1"/>
            </a:solidFill>
            <a:miter lim="800000"/>
            <a:headEnd/>
            <a:tailEnd/>
          </a:ln>
        </p:spPr>
        <p:txBody>
          <a:bodyPr wrap="none" anchor="ctr"/>
          <a:lstStyle/>
          <a:p>
            <a:pPr algn="ctr"/>
            <a:endParaRPr lang="en-US">
              <a:latin typeface="Garamond" pitchFamily="18" charset="0"/>
            </a:endParaRPr>
          </a:p>
        </p:txBody>
      </p:sp>
      <p:sp>
        <p:nvSpPr>
          <p:cNvPr id="19460" name="Rectangle 4"/>
          <p:cNvSpPr>
            <a:spLocks noChangeArrowheads="1"/>
          </p:cNvSpPr>
          <p:nvPr/>
        </p:nvSpPr>
        <p:spPr bwMode="auto">
          <a:xfrm>
            <a:off x="8686800" y="2286000"/>
            <a:ext cx="304800" cy="4191000"/>
          </a:xfrm>
          <a:prstGeom prst="rect">
            <a:avLst/>
          </a:prstGeom>
          <a:solidFill>
            <a:srgbClr val="333333"/>
          </a:solidFill>
          <a:ln w="9525">
            <a:solidFill>
              <a:schemeClr val="tx2"/>
            </a:solidFill>
            <a:miter lim="800000"/>
            <a:headEnd/>
            <a:tailEnd/>
          </a:ln>
        </p:spPr>
        <p:txBody>
          <a:bodyPr wrap="none" anchor="ctr"/>
          <a:lstStyle/>
          <a:p>
            <a:endParaRPr lang="en-US"/>
          </a:p>
        </p:txBody>
      </p:sp>
      <p:sp>
        <p:nvSpPr>
          <p:cNvPr id="19461" name="Text Box 5"/>
          <p:cNvSpPr txBox="1">
            <a:spLocks noChangeArrowheads="1"/>
          </p:cNvSpPr>
          <p:nvPr/>
        </p:nvSpPr>
        <p:spPr bwMode="auto">
          <a:xfrm rot="-5400000">
            <a:off x="6891337" y="4219576"/>
            <a:ext cx="3870325" cy="304800"/>
          </a:xfrm>
          <a:prstGeom prst="rect">
            <a:avLst/>
          </a:prstGeom>
          <a:noFill/>
          <a:ln w="9525">
            <a:noFill/>
            <a:miter lim="800000"/>
            <a:headEnd/>
            <a:tailEnd/>
          </a:ln>
        </p:spPr>
        <p:txBody>
          <a:bodyPr>
            <a:spAutoFit/>
          </a:bodyPr>
          <a:lstStyle/>
          <a:p>
            <a:r>
              <a:rPr lang="en-US" sz="1400">
                <a:solidFill>
                  <a:schemeClr val="bg1"/>
                </a:solidFill>
                <a:latin typeface="Garamond" pitchFamily="18" charset="0"/>
              </a:rPr>
              <a:t>Summarizing</a:t>
            </a:r>
          </a:p>
        </p:txBody>
      </p:sp>
      <p:sp>
        <p:nvSpPr>
          <p:cNvPr id="19462" name="Oval 6"/>
          <p:cNvSpPr>
            <a:spLocks noChangeArrowheads="1"/>
          </p:cNvSpPr>
          <p:nvPr/>
        </p:nvSpPr>
        <p:spPr bwMode="auto">
          <a:xfrm>
            <a:off x="8686800" y="6324600"/>
            <a:ext cx="304800" cy="287338"/>
          </a:xfrm>
          <a:prstGeom prst="ellipse">
            <a:avLst/>
          </a:prstGeom>
          <a:solidFill>
            <a:schemeClr val="bg1"/>
          </a:solidFill>
          <a:ln w="9525">
            <a:solidFill>
              <a:schemeClr val="tx1"/>
            </a:solidFill>
            <a:round/>
            <a:headEnd/>
            <a:tailEnd/>
          </a:ln>
        </p:spPr>
        <p:txBody>
          <a:bodyPr wrap="none" anchor="ctr"/>
          <a:lstStyle/>
          <a:p>
            <a:pPr algn="ctr"/>
            <a:endParaRPr lang="en-US" sz="1000">
              <a:latin typeface="Garamond" pitchFamily="18" charset="0"/>
            </a:endParaRPr>
          </a:p>
        </p:txBody>
      </p:sp>
      <p:sp>
        <p:nvSpPr>
          <p:cNvPr id="19463" name="Rectangle 8"/>
          <p:cNvSpPr>
            <a:spLocks noGrp="1" noChangeArrowheads="1"/>
          </p:cNvSpPr>
          <p:nvPr>
            <p:ph type="title"/>
          </p:nvPr>
        </p:nvSpPr>
        <p:spPr>
          <a:xfrm>
            <a:off x="0" y="228600"/>
            <a:ext cx="9144000" cy="838200"/>
          </a:xfrm>
          <a:noFill/>
        </p:spPr>
        <p:txBody>
          <a:bodyPr/>
          <a:lstStyle/>
          <a:p>
            <a:pPr eaLnBrk="1" hangingPunct="1"/>
            <a:r>
              <a:rPr lang="en-US" sz="6600" dirty="0" smtClean="0">
                <a:latin typeface="Garamond" pitchFamily="18" charset="0"/>
              </a:rPr>
              <a:t>O</a:t>
            </a:r>
            <a:r>
              <a:rPr lang="en-US" dirty="0" smtClean="0">
                <a:latin typeface="Garamond" pitchFamily="18" charset="0"/>
              </a:rPr>
              <a:t>ral Summary Topic Sentences</a:t>
            </a:r>
          </a:p>
        </p:txBody>
      </p:sp>
      <p:sp>
        <p:nvSpPr>
          <p:cNvPr id="989193" name="AutoShape 9"/>
          <p:cNvSpPr>
            <a:spLocks noChangeArrowheads="1"/>
          </p:cNvSpPr>
          <p:nvPr/>
        </p:nvSpPr>
        <p:spPr bwMode="auto">
          <a:xfrm>
            <a:off x="990600" y="2590800"/>
            <a:ext cx="2133600" cy="1295400"/>
          </a:xfrm>
          <a:prstGeom prst="wedgeRoundRectCallout">
            <a:avLst>
              <a:gd name="adj1" fmla="val 37278"/>
              <a:gd name="adj2" fmla="val 69486"/>
              <a:gd name="adj3" fmla="val 16667"/>
            </a:avLst>
          </a:prstGeom>
          <a:solidFill>
            <a:srgbClr val="FFFF99"/>
          </a:solidFill>
          <a:ln w="9525" algn="ctr">
            <a:solidFill>
              <a:schemeClr val="tx1"/>
            </a:solidFill>
            <a:miter lim="800000"/>
            <a:headEnd/>
            <a:tailEnd/>
          </a:ln>
        </p:spPr>
        <p:txBody>
          <a:bodyPr anchor="ctr"/>
          <a:lstStyle/>
          <a:p>
            <a:pPr algn="ctr"/>
            <a:r>
              <a:rPr lang="en-US" sz="2000">
                <a:latin typeface="Garamond" pitchFamily="18" charset="0"/>
              </a:rPr>
              <a:t>The story, </a:t>
            </a:r>
            <a:r>
              <a:rPr lang="en-US" sz="2000" i="1">
                <a:latin typeface="Garamond" pitchFamily="18" charset="0"/>
              </a:rPr>
              <a:t>Goldilocks and the Three Bears,</a:t>
            </a:r>
            <a:endParaRPr lang="en-US" sz="2000">
              <a:latin typeface="Garamond" pitchFamily="18" charset="0"/>
            </a:endParaRPr>
          </a:p>
        </p:txBody>
      </p:sp>
      <p:sp>
        <p:nvSpPr>
          <p:cNvPr id="19465" name="Rectangle 10"/>
          <p:cNvSpPr>
            <a:spLocks noChangeArrowheads="1"/>
          </p:cNvSpPr>
          <p:nvPr/>
        </p:nvSpPr>
        <p:spPr bwMode="auto">
          <a:xfrm>
            <a:off x="3429000" y="3657600"/>
            <a:ext cx="2057400" cy="609600"/>
          </a:xfrm>
          <a:prstGeom prst="rect">
            <a:avLst/>
          </a:prstGeom>
          <a:solidFill>
            <a:srgbClr val="CC99FF"/>
          </a:solidFill>
          <a:ln w="9525" algn="ctr">
            <a:solidFill>
              <a:schemeClr val="tx1"/>
            </a:solidFill>
            <a:miter lim="800000"/>
            <a:headEnd/>
            <a:tailEnd/>
          </a:ln>
        </p:spPr>
        <p:txBody>
          <a:bodyPr wrap="none" anchor="ctr"/>
          <a:lstStyle/>
          <a:p>
            <a:pPr algn="ctr"/>
            <a:r>
              <a:rPr lang="en-US" sz="2800">
                <a:latin typeface="Garamond" pitchFamily="18" charset="0"/>
              </a:rPr>
              <a:t>tells</a:t>
            </a:r>
          </a:p>
        </p:txBody>
      </p:sp>
      <p:sp>
        <p:nvSpPr>
          <p:cNvPr id="989195" name="AutoShape 11"/>
          <p:cNvSpPr>
            <a:spLocks noChangeArrowheads="1"/>
          </p:cNvSpPr>
          <p:nvPr/>
        </p:nvSpPr>
        <p:spPr bwMode="auto">
          <a:xfrm>
            <a:off x="5715000" y="2514600"/>
            <a:ext cx="2133600" cy="1524000"/>
          </a:xfrm>
          <a:prstGeom prst="wedgeRoundRectCallout">
            <a:avLst>
              <a:gd name="adj1" fmla="val -48435"/>
              <a:gd name="adj2" fmla="val 80523"/>
              <a:gd name="adj3" fmla="val 16667"/>
            </a:avLst>
          </a:prstGeom>
          <a:solidFill>
            <a:srgbClr val="FFFF99"/>
          </a:solidFill>
          <a:ln w="9525" algn="ctr">
            <a:solidFill>
              <a:schemeClr val="tx1"/>
            </a:solidFill>
            <a:miter lim="800000"/>
            <a:headEnd/>
            <a:tailEnd/>
          </a:ln>
        </p:spPr>
        <p:txBody>
          <a:bodyPr anchor="ctr"/>
          <a:lstStyle/>
          <a:p>
            <a:pPr algn="ctr"/>
            <a:r>
              <a:rPr lang="en-US" sz="2000">
                <a:latin typeface="Garamond" pitchFamily="18" charset="0"/>
              </a:rPr>
              <a:t>how </a:t>
            </a:r>
            <a:r>
              <a:rPr lang="en-US" sz="2000" i="1">
                <a:latin typeface="Garamond" pitchFamily="18" charset="0"/>
              </a:rPr>
              <a:t>Goldilocks</a:t>
            </a:r>
            <a:r>
              <a:rPr lang="en-US" sz="2000">
                <a:latin typeface="Garamond" pitchFamily="18" charset="0"/>
              </a:rPr>
              <a:t> was surprised at the bears’ house.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9193"/>
                                        </p:tgtEl>
                                        <p:attrNameLst>
                                          <p:attrName>style.visibility</p:attrName>
                                        </p:attrNameLst>
                                      </p:cBhvr>
                                      <p:to>
                                        <p:strVal val="visible"/>
                                      </p:to>
                                    </p:set>
                                    <p:animEffect transition="in" filter="dissolve">
                                      <p:cBhvr>
                                        <p:cTn id="7" dur="500"/>
                                        <p:tgtEl>
                                          <p:spTgt spid="98919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89195"/>
                                        </p:tgtEl>
                                        <p:attrNameLst>
                                          <p:attrName>style.visibility</p:attrName>
                                        </p:attrNameLst>
                                      </p:cBhvr>
                                      <p:to>
                                        <p:strVal val="visible"/>
                                      </p:to>
                                    </p:set>
                                    <p:animEffect transition="in" filter="dissolve">
                                      <p:cBhvr>
                                        <p:cTn id="12" dur="500"/>
                                        <p:tgtEl>
                                          <p:spTgt spid="989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9193" grpId="0" animBg="1"/>
      <p:bldP spid="98919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914400" y="2057400"/>
            <a:ext cx="7543800" cy="42672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20483" name="Rectangle 3"/>
          <p:cNvSpPr>
            <a:spLocks noGrp="1" noChangeArrowheads="1"/>
          </p:cNvSpPr>
          <p:nvPr>
            <p:ph type="title"/>
          </p:nvPr>
        </p:nvSpPr>
        <p:spPr>
          <a:xfrm>
            <a:off x="0" y="228600"/>
            <a:ext cx="9144000" cy="838200"/>
          </a:xfrm>
          <a:noFill/>
        </p:spPr>
        <p:txBody>
          <a:bodyPr/>
          <a:lstStyle/>
          <a:p>
            <a:pPr eaLnBrk="1" hangingPunct="1">
              <a:lnSpc>
                <a:spcPct val="80000"/>
              </a:lnSpc>
            </a:pPr>
            <a:r>
              <a:rPr lang="en-US" sz="3600" dirty="0" smtClean="0"/>
              <a:t>Fact Outline</a:t>
            </a:r>
            <a:br>
              <a:rPr lang="en-US" sz="3600" dirty="0" smtClean="0"/>
            </a:br>
            <a:r>
              <a:rPr lang="en-US" dirty="0" smtClean="0"/>
              <a:t>Step 3</a:t>
            </a:r>
          </a:p>
        </p:txBody>
      </p:sp>
      <p:sp>
        <p:nvSpPr>
          <p:cNvPr id="20484" name="Text Box 4"/>
          <p:cNvSpPr txBox="1">
            <a:spLocks noChangeArrowheads="1"/>
          </p:cNvSpPr>
          <p:nvPr/>
        </p:nvSpPr>
        <p:spPr bwMode="auto">
          <a:xfrm>
            <a:off x="1676400" y="2057400"/>
            <a:ext cx="4602163" cy="457200"/>
          </a:xfrm>
          <a:prstGeom prst="rect">
            <a:avLst/>
          </a:prstGeom>
          <a:noFill/>
          <a:ln w="9525" algn="ctr">
            <a:noFill/>
            <a:miter lim="800000"/>
            <a:headEnd/>
            <a:tailEnd/>
          </a:ln>
        </p:spPr>
        <p:txBody>
          <a:bodyPr wrap="none">
            <a:spAutoFit/>
          </a:bodyPr>
          <a:lstStyle/>
          <a:p>
            <a:r>
              <a:rPr lang="en-US" sz="2400"/>
              <a:t>Write a 3 part summary sentence.</a:t>
            </a:r>
          </a:p>
        </p:txBody>
      </p:sp>
      <p:sp>
        <p:nvSpPr>
          <p:cNvPr id="20485" name="Text Box 5"/>
          <p:cNvSpPr txBox="1">
            <a:spLocks noChangeArrowheads="1"/>
          </p:cNvSpPr>
          <p:nvPr/>
        </p:nvSpPr>
        <p:spPr bwMode="auto">
          <a:xfrm>
            <a:off x="1689100" y="2528888"/>
            <a:ext cx="1765300" cy="366712"/>
          </a:xfrm>
          <a:prstGeom prst="rect">
            <a:avLst/>
          </a:prstGeom>
          <a:noFill/>
          <a:ln w="9525" algn="ctr">
            <a:noFill/>
            <a:miter lim="800000"/>
            <a:headEnd/>
            <a:tailEnd/>
          </a:ln>
        </p:spPr>
        <p:txBody>
          <a:bodyPr wrap="none">
            <a:spAutoFit/>
          </a:bodyPr>
          <a:lstStyle/>
          <a:p>
            <a:pPr algn="ctr"/>
            <a:r>
              <a:rPr lang="en-US"/>
              <a:t>Identify the item.</a:t>
            </a:r>
          </a:p>
        </p:txBody>
      </p:sp>
      <p:sp>
        <p:nvSpPr>
          <p:cNvPr id="20486" name="Text Box 6"/>
          <p:cNvSpPr txBox="1">
            <a:spLocks noChangeArrowheads="1"/>
          </p:cNvSpPr>
          <p:nvPr/>
        </p:nvSpPr>
        <p:spPr bwMode="auto">
          <a:xfrm>
            <a:off x="4373563" y="2528888"/>
            <a:ext cx="698500" cy="366712"/>
          </a:xfrm>
          <a:prstGeom prst="rect">
            <a:avLst/>
          </a:prstGeom>
          <a:noFill/>
          <a:ln w="9525" algn="ctr">
            <a:noFill/>
            <a:miter lim="800000"/>
            <a:headEnd/>
            <a:tailEnd/>
          </a:ln>
        </p:spPr>
        <p:txBody>
          <a:bodyPr wrap="none">
            <a:spAutoFit/>
          </a:bodyPr>
          <a:lstStyle/>
          <a:p>
            <a:pPr algn="ctr"/>
            <a:r>
              <a:rPr lang="en-US"/>
              <a:t>Verb </a:t>
            </a:r>
          </a:p>
        </p:txBody>
      </p:sp>
      <p:sp>
        <p:nvSpPr>
          <p:cNvPr id="20487" name="Text Box 7"/>
          <p:cNvSpPr txBox="1">
            <a:spLocks noChangeArrowheads="1"/>
          </p:cNvSpPr>
          <p:nvPr/>
        </p:nvSpPr>
        <p:spPr bwMode="auto">
          <a:xfrm>
            <a:off x="6096000" y="2528888"/>
            <a:ext cx="2362200" cy="366712"/>
          </a:xfrm>
          <a:prstGeom prst="rect">
            <a:avLst/>
          </a:prstGeom>
          <a:noFill/>
          <a:ln w="9525" algn="ctr">
            <a:noFill/>
            <a:miter lim="800000"/>
            <a:headEnd/>
            <a:tailEnd/>
          </a:ln>
        </p:spPr>
        <p:txBody>
          <a:bodyPr>
            <a:spAutoFit/>
          </a:bodyPr>
          <a:lstStyle/>
          <a:p>
            <a:pPr algn="ctr"/>
            <a:r>
              <a:rPr lang="en-US"/>
              <a:t>Finish your thought.</a:t>
            </a:r>
          </a:p>
        </p:txBody>
      </p:sp>
      <p:sp>
        <p:nvSpPr>
          <p:cNvPr id="20488" name="Text Box 8"/>
          <p:cNvSpPr txBox="1">
            <a:spLocks noChangeArrowheads="1"/>
          </p:cNvSpPr>
          <p:nvPr/>
        </p:nvSpPr>
        <p:spPr bwMode="auto">
          <a:xfrm>
            <a:off x="1689100" y="3733800"/>
            <a:ext cx="6769100" cy="457200"/>
          </a:xfrm>
          <a:prstGeom prst="rect">
            <a:avLst/>
          </a:prstGeom>
          <a:noFill/>
          <a:ln w="9525" algn="ctr">
            <a:noFill/>
            <a:miter lim="800000"/>
            <a:headEnd/>
            <a:tailEnd/>
          </a:ln>
        </p:spPr>
        <p:txBody>
          <a:bodyPr>
            <a:spAutoFit/>
          </a:bodyPr>
          <a:lstStyle/>
          <a:p>
            <a:r>
              <a:rPr lang="en-US" sz="2400"/>
              <a:t>Copy the sentence so it looks like a real sentence.</a:t>
            </a:r>
          </a:p>
        </p:txBody>
      </p:sp>
      <p:sp>
        <p:nvSpPr>
          <p:cNvPr id="993289" name="Text Box 9"/>
          <p:cNvSpPr txBox="1">
            <a:spLocks noChangeArrowheads="1"/>
          </p:cNvSpPr>
          <p:nvPr/>
        </p:nvSpPr>
        <p:spPr bwMode="auto">
          <a:xfrm>
            <a:off x="1641475" y="4800600"/>
            <a:ext cx="2316163" cy="457200"/>
          </a:xfrm>
          <a:prstGeom prst="rect">
            <a:avLst/>
          </a:prstGeom>
          <a:noFill/>
          <a:ln w="9525" algn="ctr">
            <a:noFill/>
            <a:miter lim="800000"/>
            <a:headEnd/>
            <a:tailEnd/>
          </a:ln>
        </p:spPr>
        <p:txBody>
          <a:bodyPr wrap="none">
            <a:spAutoFit/>
          </a:bodyPr>
          <a:lstStyle/>
          <a:p>
            <a:r>
              <a:rPr lang="en-US" sz="2000"/>
              <a:t>  </a:t>
            </a:r>
            <a:r>
              <a:rPr lang="en-US" sz="2400"/>
              <a:t>Write the facts.</a:t>
            </a:r>
          </a:p>
        </p:txBody>
      </p:sp>
      <p:sp>
        <p:nvSpPr>
          <p:cNvPr id="993290" name="Rectangle 10"/>
          <p:cNvSpPr>
            <a:spLocks noChangeArrowheads="1"/>
          </p:cNvSpPr>
          <p:nvPr/>
        </p:nvSpPr>
        <p:spPr bwMode="auto">
          <a:xfrm>
            <a:off x="1905000" y="53340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grpSp>
        <p:nvGrpSpPr>
          <p:cNvPr id="2" name="Group 11"/>
          <p:cNvGrpSpPr>
            <a:grpSpLocks noChangeAspect="1"/>
          </p:cNvGrpSpPr>
          <p:nvPr/>
        </p:nvGrpSpPr>
        <p:grpSpPr bwMode="auto">
          <a:xfrm rot="2632428">
            <a:off x="749300" y="1524000"/>
            <a:ext cx="938213" cy="1066800"/>
            <a:chOff x="2651" y="1873"/>
            <a:chExt cx="457" cy="574"/>
          </a:xfrm>
        </p:grpSpPr>
        <p:sp>
          <p:nvSpPr>
            <p:cNvPr id="20525" name="AutoShape 12"/>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0526" name="Freeform 13"/>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0527" name="Freeform 14"/>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0528" name="Freeform 15"/>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0529" name="Freeform 16"/>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0530" name="Freeform 17"/>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0531" name="Freeform 18"/>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0532" name="Freeform 19"/>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0533" name="Freeform 20"/>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0534" name="Freeform 21"/>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0535" name="Freeform 22"/>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0536" name="Freeform 23"/>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0537" name="Freeform 24"/>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3" name="Group 25"/>
          <p:cNvGrpSpPr>
            <a:grpSpLocks noChangeAspect="1"/>
          </p:cNvGrpSpPr>
          <p:nvPr/>
        </p:nvGrpSpPr>
        <p:grpSpPr bwMode="auto">
          <a:xfrm rot="2515032">
            <a:off x="685800" y="3124200"/>
            <a:ext cx="938213" cy="1066800"/>
            <a:chOff x="2651" y="1873"/>
            <a:chExt cx="457" cy="574"/>
          </a:xfrm>
        </p:grpSpPr>
        <p:sp>
          <p:nvSpPr>
            <p:cNvPr id="20512" name="AutoShape 26"/>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0513" name="Freeform 27"/>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0514" name="Freeform 28"/>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0515" name="Freeform 29"/>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0516" name="Freeform 30"/>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0517" name="Freeform 31"/>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0518" name="Freeform 32"/>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0519" name="Freeform 33"/>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0520" name="Freeform 34"/>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0521" name="Freeform 35"/>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0522" name="Freeform 36"/>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0523" name="Freeform 37"/>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0524" name="Freeform 38"/>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4" name="Group 39"/>
          <p:cNvGrpSpPr>
            <a:grpSpLocks noChangeAspect="1"/>
          </p:cNvGrpSpPr>
          <p:nvPr/>
        </p:nvGrpSpPr>
        <p:grpSpPr bwMode="auto">
          <a:xfrm rot="2398565">
            <a:off x="685800" y="4267200"/>
            <a:ext cx="938213" cy="1066800"/>
            <a:chOff x="2651" y="1873"/>
            <a:chExt cx="457" cy="574"/>
          </a:xfrm>
        </p:grpSpPr>
        <p:sp>
          <p:nvSpPr>
            <p:cNvPr id="20499" name="AutoShape 40"/>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0500" name="Freeform 41"/>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0501" name="Freeform 42"/>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0502" name="Freeform 43"/>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0503" name="Freeform 44"/>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0504" name="Freeform 45"/>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0505" name="Freeform 46"/>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0506" name="Freeform 47"/>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0507" name="Freeform 48"/>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0508" name="Freeform 49"/>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0509" name="Freeform 50"/>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0510" name="Freeform 51"/>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0511" name="Freeform 52"/>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sp>
        <p:nvSpPr>
          <p:cNvPr id="993333" name="Rectangle 53"/>
          <p:cNvSpPr>
            <a:spLocks noChangeArrowheads="1"/>
          </p:cNvSpPr>
          <p:nvPr/>
        </p:nvSpPr>
        <p:spPr bwMode="auto">
          <a:xfrm>
            <a:off x="1905000" y="55626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3334" name="Rectangle 54"/>
          <p:cNvSpPr>
            <a:spLocks noChangeArrowheads="1"/>
          </p:cNvSpPr>
          <p:nvPr/>
        </p:nvSpPr>
        <p:spPr bwMode="auto">
          <a:xfrm>
            <a:off x="1905000" y="57912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0496" name="Line 56"/>
          <p:cNvSpPr>
            <a:spLocks noChangeShapeType="1"/>
          </p:cNvSpPr>
          <p:nvPr/>
        </p:nvSpPr>
        <p:spPr bwMode="auto">
          <a:xfrm>
            <a:off x="1752600" y="2895600"/>
            <a:ext cx="6400800" cy="0"/>
          </a:xfrm>
          <a:prstGeom prst="line">
            <a:avLst/>
          </a:prstGeom>
          <a:noFill/>
          <a:ln w="19050">
            <a:solidFill>
              <a:schemeClr val="tx1"/>
            </a:solidFill>
            <a:round/>
            <a:headEnd/>
            <a:tailEnd/>
          </a:ln>
        </p:spPr>
        <p:txBody>
          <a:bodyPr wrap="none" anchor="ctr"/>
          <a:lstStyle/>
          <a:p>
            <a:endParaRPr lang="en-US"/>
          </a:p>
        </p:txBody>
      </p:sp>
      <p:sp>
        <p:nvSpPr>
          <p:cNvPr id="20497" name="Line 57"/>
          <p:cNvSpPr>
            <a:spLocks noChangeShapeType="1"/>
          </p:cNvSpPr>
          <p:nvPr/>
        </p:nvSpPr>
        <p:spPr bwMode="auto">
          <a:xfrm>
            <a:off x="3886200" y="2895600"/>
            <a:ext cx="0" cy="685800"/>
          </a:xfrm>
          <a:prstGeom prst="line">
            <a:avLst/>
          </a:prstGeom>
          <a:noFill/>
          <a:ln w="9525">
            <a:solidFill>
              <a:schemeClr val="tx1"/>
            </a:solidFill>
            <a:round/>
            <a:headEnd/>
            <a:tailEnd/>
          </a:ln>
        </p:spPr>
        <p:txBody>
          <a:bodyPr wrap="none" anchor="ctr"/>
          <a:lstStyle/>
          <a:p>
            <a:endParaRPr lang="en-US"/>
          </a:p>
        </p:txBody>
      </p:sp>
      <p:sp>
        <p:nvSpPr>
          <p:cNvPr id="20498" name="Line 58"/>
          <p:cNvSpPr>
            <a:spLocks noChangeShapeType="1"/>
          </p:cNvSpPr>
          <p:nvPr/>
        </p:nvSpPr>
        <p:spPr bwMode="auto">
          <a:xfrm>
            <a:off x="5715000" y="2895600"/>
            <a:ext cx="0" cy="685800"/>
          </a:xfrm>
          <a:prstGeom prst="lin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993289"/>
                                        </p:tgtEl>
                                        <p:attrNameLst>
                                          <p:attrName>style.visibility</p:attrName>
                                        </p:attrNameLst>
                                      </p:cBhvr>
                                      <p:to>
                                        <p:strVal val="visible"/>
                                      </p:to>
                                    </p:set>
                                    <p:animEffect transition="in" filter="dissolve">
                                      <p:cBhvr>
                                        <p:cTn id="7" dur="500"/>
                                        <p:tgtEl>
                                          <p:spTgt spid="99328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93290"/>
                                        </p:tgtEl>
                                        <p:attrNameLst>
                                          <p:attrName>style.visibility</p:attrName>
                                        </p:attrNameLst>
                                      </p:cBhvr>
                                      <p:to>
                                        <p:strVal val="visible"/>
                                      </p:to>
                                    </p:set>
                                    <p:animEffect transition="in" filter="dissolve">
                                      <p:cBhvr>
                                        <p:cTn id="10" dur="500"/>
                                        <p:tgtEl>
                                          <p:spTgt spid="99329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93333"/>
                                        </p:tgtEl>
                                        <p:attrNameLst>
                                          <p:attrName>style.visibility</p:attrName>
                                        </p:attrNameLst>
                                      </p:cBhvr>
                                      <p:to>
                                        <p:strVal val="visible"/>
                                      </p:to>
                                    </p:set>
                                    <p:animEffect transition="in" filter="dissolve">
                                      <p:cBhvr>
                                        <p:cTn id="13" dur="500"/>
                                        <p:tgtEl>
                                          <p:spTgt spid="99333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93334"/>
                                        </p:tgtEl>
                                        <p:attrNameLst>
                                          <p:attrName>style.visibility</p:attrName>
                                        </p:attrNameLst>
                                      </p:cBhvr>
                                      <p:to>
                                        <p:strVal val="visible"/>
                                      </p:to>
                                    </p:set>
                                    <p:animEffect transition="in" filter="dissolve">
                                      <p:cBhvr>
                                        <p:cTn id="16" dur="500"/>
                                        <p:tgtEl>
                                          <p:spTgt spid="993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289" grpId="0"/>
      <p:bldP spid="993290" grpId="0" animBg="1"/>
      <p:bldP spid="993333" grpId="0" animBg="1"/>
      <p:bldP spid="9933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57A8E0AE-B7DF-40F4-8B43-6D09BF69CBA7}" type="slidenum">
              <a:rPr lang="en-US" smtClean="0">
                <a:solidFill>
                  <a:schemeClr val="tx2"/>
                </a:solidFill>
                <a:latin typeface="Arial" pitchFamily="34" charset="0"/>
                <a:ea typeface="+mn-ea"/>
                <a:cs typeface="+mn-cs"/>
              </a:rPr>
              <a:pPr algn="r">
                <a:defRPr/>
              </a:pPr>
              <a:t>16</a:t>
            </a:fld>
            <a:endParaRPr lang="en-US" smtClean="0">
              <a:solidFill>
                <a:schemeClr val="tx2"/>
              </a:solidFill>
              <a:latin typeface="Arial" pitchFamily="34" charset="0"/>
              <a:ea typeface="+mn-ea"/>
              <a:cs typeface="+mn-cs"/>
            </a:endParaRPr>
          </a:p>
        </p:txBody>
      </p:sp>
      <p:sp>
        <p:nvSpPr>
          <p:cNvPr id="21507" name="Rectangle 2"/>
          <p:cNvSpPr>
            <a:spLocks noChangeArrowheads="1"/>
          </p:cNvSpPr>
          <p:nvPr/>
        </p:nvSpPr>
        <p:spPr bwMode="auto">
          <a:xfrm>
            <a:off x="990600" y="1676400"/>
            <a:ext cx="7620000" cy="4648200"/>
          </a:xfrm>
          <a:prstGeom prst="rect">
            <a:avLst/>
          </a:prstGeom>
          <a:solidFill>
            <a:srgbClr val="FFFFFF"/>
          </a:solidFill>
          <a:ln w="9525">
            <a:solidFill>
              <a:schemeClr val="tx1"/>
            </a:solidFill>
            <a:miter lim="800000"/>
            <a:headEnd/>
            <a:tailEnd/>
          </a:ln>
        </p:spPr>
        <p:txBody>
          <a:bodyPr wrap="none" anchor="ctr"/>
          <a:lstStyle/>
          <a:p>
            <a:pPr algn="ctr"/>
            <a:endParaRPr lang="en-US">
              <a:latin typeface="Garamond" pitchFamily="18" charset="0"/>
            </a:endParaRPr>
          </a:p>
        </p:txBody>
      </p:sp>
      <p:sp>
        <p:nvSpPr>
          <p:cNvPr id="21508" name="Rectangle 3"/>
          <p:cNvSpPr>
            <a:spLocks noGrp="1" noChangeArrowheads="1"/>
          </p:cNvSpPr>
          <p:nvPr>
            <p:ph type="title"/>
          </p:nvPr>
        </p:nvSpPr>
        <p:spPr>
          <a:xfrm>
            <a:off x="0" y="152400"/>
            <a:ext cx="9144000" cy="838200"/>
          </a:xfrm>
          <a:noFill/>
        </p:spPr>
        <p:txBody>
          <a:bodyPr/>
          <a:lstStyle/>
          <a:p>
            <a:pPr eaLnBrk="1" hangingPunct="1"/>
            <a:r>
              <a:rPr lang="en-US" dirty="0" smtClean="0"/>
              <a:t>Summary Plan</a:t>
            </a:r>
            <a:endParaRPr lang="en-US" sz="2800" dirty="0" smtClean="0">
              <a:solidFill>
                <a:srgbClr val="FC2A14"/>
              </a:solidFill>
            </a:endParaRPr>
          </a:p>
        </p:txBody>
      </p:sp>
      <p:sp>
        <p:nvSpPr>
          <p:cNvPr id="21509" name="Text Box 4"/>
          <p:cNvSpPr txBox="1">
            <a:spLocks noChangeArrowheads="1"/>
          </p:cNvSpPr>
          <p:nvPr/>
        </p:nvSpPr>
        <p:spPr bwMode="auto">
          <a:xfrm>
            <a:off x="1476375" y="1878013"/>
            <a:ext cx="3862388" cy="396875"/>
          </a:xfrm>
          <a:prstGeom prst="rect">
            <a:avLst/>
          </a:prstGeom>
          <a:noFill/>
          <a:ln w="9525" algn="ctr">
            <a:noFill/>
            <a:miter lim="800000"/>
            <a:headEnd/>
            <a:tailEnd/>
          </a:ln>
        </p:spPr>
        <p:txBody>
          <a:bodyPr wrap="none">
            <a:spAutoFit/>
          </a:bodyPr>
          <a:lstStyle/>
          <a:p>
            <a:pPr algn="ctr"/>
            <a:r>
              <a:rPr lang="en-US" sz="2000"/>
              <a:t>Write a 3 part summary sentence.</a:t>
            </a:r>
          </a:p>
        </p:txBody>
      </p:sp>
      <p:sp>
        <p:nvSpPr>
          <p:cNvPr id="21510" name="Text Box 5"/>
          <p:cNvSpPr txBox="1">
            <a:spLocks noChangeArrowheads="1"/>
          </p:cNvSpPr>
          <p:nvPr/>
        </p:nvSpPr>
        <p:spPr bwMode="auto">
          <a:xfrm>
            <a:off x="1538288" y="2200275"/>
            <a:ext cx="1490662" cy="304800"/>
          </a:xfrm>
          <a:prstGeom prst="rect">
            <a:avLst/>
          </a:prstGeom>
          <a:noFill/>
          <a:ln w="9525" algn="ctr">
            <a:noFill/>
            <a:miter lim="800000"/>
            <a:headEnd/>
            <a:tailEnd/>
          </a:ln>
        </p:spPr>
        <p:txBody>
          <a:bodyPr wrap="none">
            <a:spAutoFit/>
          </a:bodyPr>
          <a:lstStyle/>
          <a:p>
            <a:pPr algn="ctr"/>
            <a:r>
              <a:rPr lang="en-US" sz="1400"/>
              <a:t>Identify the item.</a:t>
            </a:r>
          </a:p>
        </p:txBody>
      </p:sp>
      <p:sp>
        <p:nvSpPr>
          <p:cNvPr id="21511" name="Text Box 6"/>
          <p:cNvSpPr txBox="1">
            <a:spLocks noChangeArrowheads="1"/>
          </p:cNvSpPr>
          <p:nvPr/>
        </p:nvSpPr>
        <p:spPr bwMode="auto">
          <a:xfrm>
            <a:off x="4416425" y="2200275"/>
            <a:ext cx="614363" cy="304800"/>
          </a:xfrm>
          <a:prstGeom prst="rect">
            <a:avLst/>
          </a:prstGeom>
          <a:noFill/>
          <a:ln w="9525" algn="ctr">
            <a:noFill/>
            <a:miter lim="800000"/>
            <a:headEnd/>
            <a:tailEnd/>
          </a:ln>
        </p:spPr>
        <p:txBody>
          <a:bodyPr wrap="none">
            <a:spAutoFit/>
          </a:bodyPr>
          <a:lstStyle/>
          <a:p>
            <a:pPr algn="ctr"/>
            <a:r>
              <a:rPr lang="en-US" sz="1400"/>
              <a:t>Verb </a:t>
            </a:r>
          </a:p>
        </p:txBody>
      </p:sp>
      <p:sp>
        <p:nvSpPr>
          <p:cNvPr id="21512" name="Text Box 7"/>
          <p:cNvSpPr txBox="1">
            <a:spLocks noChangeArrowheads="1"/>
          </p:cNvSpPr>
          <p:nvPr/>
        </p:nvSpPr>
        <p:spPr bwMode="auto">
          <a:xfrm>
            <a:off x="6115050" y="2200275"/>
            <a:ext cx="1692275" cy="517525"/>
          </a:xfrm>
          <a:prstGeom prst="rect">
            <a:avLst/>
          </a:prstGeom>
          <a:noFill/>
          <a:ln w="9525" algn="ctr">
            <a:noFill/>
            <a:miter lim="800000"/>
            <a:headEnd/>
            <a:tailEnd/>
          </a:ln>
        </p:spPr>
        <p:txBody>
          <a:bodyPr wrap="none">
            <a:spAutoFit/>
          </a:bodyPr>
          <a:lstStyle/>
          <a:p>
            <a:pPr algn="ctr"/>
            <a:r>
              <a:rPr lang="en-US" sz="1400"/>
              <a:t>Finish your thought</a:t>
            </a:r>
          </a:p>
          <a:p>
            <a:pPr algn="ctr"/>
            <a:endParaRPr lang="en-US" sz="1400"/>
          </a:p>
        </p:txBody>
      </p:sp>
      <p:sp>
        <p:nvSpPr>
          <p:cNvPr id="21513" name="Text Box 8"/>
          <p:cNvSpPr txBox="1">
            <a:spLocks noChangeArrowheads="1"/>
          </p:cNvSpPr>
          <p:nvPr/>
        </p:nvSpPr>
        <p:spPr bwMode="auto">
          <a:xfrm>
            <a:off x="1533525" y="3543300"/>
            <a:ext cx="5454650" cy="396875"/>
          </a:xfrm>
          <a:prstGeom prst="rect">
            <a:avLst/>
          </a:prstGeom>
          <a:noFill/>
          <a:ln w="9525" algn="ctr">
            <a:noFill/>
            <a:miter lim="800000"/>
            <a:headEnd/>
            <a:tailEnd/>
          </a:ln>
        </p:spPr>
        <p:txBody>
          <a:bodyPr wrap="none">
            <a:spAutoFit/>
          </a:bodyPr>
          <a:lstStyle/>
          <a:p>
            <a:pPr algn="ctr"/>
            <a:r>
              <a:rPr lang="en-US" sz="2000"/>
              <a:t>Copy the sentence so it looks like a real sentence.</a:t>
            </a:r>
          </a:p>
        </p:txBody>
      </p:sp>
      <p:sp>
        <p:nvSpPr>
          <p:cNvPr id="21514" name="Text Box 9"/>
          <p:cNvSpPr txBox="1">
            <a:spLocks noChangeArrowheads="1"/>
          </p:cNvSpPr>
          <p:nvPr/>
        </p:nvSpPr>
        <p:spPr bwMode="auto">
          <a:xfrm>
            <a:off x="1570038" y="4549775"/>
            <a:ext cx="1852612" cy="396875"/>
          </a:xfrm>
          <a:prstGeom prst="rect">
            <a:avLst/>
          </a:prstGeom>
          <a:noFill/>
          <a:ln w="9525" algn="ctr">
            <a:noFill/>
            <a:miter lim="800000"/>
            <a:headEnd/>
            <a:tailEnd/>
          </a:ln>
        </p:spPr>
        <p:txBody>
          <a:bodyPr wrap="none">
            <a:spAutoFit/>
          </a:bodyPr>
          <a:lstStyle/>
          <a:p>
            <a:pPr algn="ctr"/>
            <a:r>
              <a:rPr lang="en-US" sz="2000"/>
              <a:t>Write the facts.</a:t>
            </a:r>
          </a:p>
        </p:txBody>
      </p:sp>
      <p:sp>
        <p:nvSpPr>
          <p:cNvPr id="21515" name="Rectangle 10"/>
          <p:cNvSpPr>
            <a:spLocks noChangeArrowheads="1"/>
          </p:cNvSpPr>
          <p:nvPr/>
        </p:nvSpPr>
        <p:spPr bwMode="auto">
          <a:xfrm>
            <a:off x="1752600" y="4964113"/>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1516" name="Rectangle 11"/>
          <p:cNvSpPr>
            <a:spLocks noChangeArrowheads="1"/>
          </p:cNvSpPr>
          <p:nvPr/>
        </p:nvSpPr>
        <p:spPr bwMode="auto">
          <a:xfrm>
            <a:off x="1752600" y="51943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1517" name="Rectangle 12"/>
          <p:cNvSpPr>
            <a:spLocks noChangeArrowheads="1"/>
          </p:cNvSpPr>
          <p:nvPr/>
        </p:nvSpPr>
        <p:spPr bwMode="auto">
          <a:xfrm>
            <a:off x="1752600" y="54229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5341" name="Text Box 13"/>
          <p:cNvSpPr txBox="1">
            <a:spLocks noChangeArrowheads="1"/>
          </p:cNvSpPr>
          <p:nvPr/>
        </p:nvSpPr>
        <p:spPr bwMode="auto">
          <a:xfrm>
            <a:off x="1647825" y="2743200"/>
            <a:ext cx="1196975" cy="457200"/>
          </a:xfrm>
          <a:prstGeom prst="rect">
            <a:avLst/>
          </a:prstGeom>
          <a:noFill/>
          <a:ln w="9525" algn="ctr">
            <a:noFill/>
            <a:miter lim="800000"/>
            <a:headEnd/>
            <a:tailEnd/>
          </a:ln>
        </p:spPr>
        <p:txBody>
          <a:bodyPr wrap="none">
            <a:spAutoFit/>
          </a:bodyPr>
          <a:lstStyle/>
          <a:p>
            <a:pPr algn="ctr"/>
            <a:r>
              <a:rPr lang="en-US" sz="2400"/>
              <a:t>fairytale</a:t>
            </a:r>
          </a:p>
        </p:txBody>
      </p:sp>
      <p:sp>
        <p:nvSpPr>
          <p:cNvPr id="995342" name="Text Box 14"/>
          <p:cNvSpPr txBox="1">
            <a:spLocks noChangeArrowheads="1"/>
          </p:cNvSpPr>
          <p:nvPr/>
        </p:nvSpPr>
        <p:spPr bwMode="auto">
          <a:xfrm>
            <a:off x="1463675" y="2438400"/>
            <a:ext cx="1485900" cy="457200"/>
          </a:xfrm>
          <a:prstGeom prst="rect">
            <a:avLst/>
          </a:prstGeom>
          <a:noFill/>
          <a:ln w="9525" algn="ctr">
            <a:noFill/>
            <a:miter lim="800000"/>
            <a:headEnd/>
            <a:tailEnd/>
          </a:ln>
        </p:spPr>
        <p:txBody>
          <a:bodyPr wrap="none">
            <a:spAutoFit/>
          </a:bodyPr>
          <a:lstStyle/>
          <a:p>
            <a:pPr algn="ctr"/>
            <a:r>
              <a:rPr lang="en-US" sz="2400" i="1"/>
              <a:t>Cinderella</a:t>
            </a:r>
          </a:p>
        </p:txBody>
      </p:sp>
      <p:sp>
        <p:nvSpPr>
          <p:cNvPr id="995343" name="Text Box 15"/>
          <p:cNvSpPr txBox="1">
            <a:spLocks noChangeArrowheads="1"/>
          </p:cNvSpPr>
          <p:nvPr/>
        </p:nvSpPr>
        <p:spPr bwMode="auto">
          <a:xfrm>
            <a:off x="4087813" y="2528888"/>
            <a:ext cx="1317625" cy="457200"/>
          </a:xfrm>
          <a:prstGeom prst="rect">
            <a:avLst/>
          </a:prstGeom>
          <a:noFill/>
          <a:ln w="9525" algn="ctr">
            <a:noFill/>
            <a:miter lim="800000"/>
            <a:headEnd/>
            <a:tailEnd/>
          </a:ln>
        </p:spPr>
        <p:txBody>
          <a:bodyPr wrap="none">
            <a:spAutoFit/>
          </a:bodyPr>
          <a:lstStyle/>
          <a:p>
            <a:pPr algn="ctr"/>
            <a:r>
              <a:rPr lang="en-US" sz="2400"/>
              <a:t>describes</a:t>
            </a:r>
          </a:p>
        </p:txBody>
      </p:sp>
      <p:sp>
        <p:nvSpPr>
          <p:cNvPr id="995344" name="Text Box 16"/>
          <p:cNvSpPr txBox="1">
            <a:spLocks noChangeArrowheads="1"/>
          </p:cNvSpPr>
          <p:nvPr/>
        </p:nvSpPr>
        <p:spPr bwMode="auto">
          <a:xfrm>
            <a:off x="5597525" y="2560638"/>
            <a:ext cx="2832100" cy="822325"/>
          </a:xfrm>
          <a:prstGeom prst="rect">
            <a:avLst/>
          </a:prstGeom>
          <a:noFill/>
          <a:ln w="9525" algn="ctr">
            <a:noFill/>
            <a:miter lim="800000"/>
            <a:headEnd/>
            <a:tailEnd/>
          </a:ln>
        </p:spPr>
        <p:txBody>
          <a:bodyPr wrap="none">
            <a:spAutoFit/>
          </a:bodyPr>
          <a:lstStyle/>
          <a:p>
            <a:pPr algn="ctr"/>
            <a:r>
              <a:rPr lang="en-US" sz="2400"/>
              <a:t>how a girl’s life goes </a:t>
            </a:r>
          </a:p>
          <a:p>
            <a:pPr algn="ctr"/>
            <a:r>
              <a:rPr lang="en-US" sz="2400"/>
              <a:t>from rags to riches.</a:t>
            </a:r>
          </a:p>
        </p:txBody>
      </p:sp>
      <p:sp>
        <p:nvSpPr>
          <p:cNvPr id="995345" name="Text Box 17"/>
          <p:cNvSpPr txBox="1">
            <a:spLocks noChangeArrowheads="1"/>
          </p:cNvSpPr>
          <p:nvPr/>
        </p:nvSpPr>
        <p:spPr bwMode="auto">
          <a:xfrm>
            <a:off x="1587500" y="3898900"/>
            <a:ext cx="6642100" cy="641350"/>
          </a:xfrm>
          <a:prstGeom prst="rect">
            <a:avLst/>
          </a:prstGeom>
          <a:noFill/>
          <a:ln w="9525" algn="ctr">
            <a:noFill/>
            <a:miter lim="800000"/>
            <a:headEnd/>
            <a:tailEnd/>
          </a:ln>
        </p:spPr>
        <p:txBody>
          <a:bodyPr>
            <a:spAutoFit/>
          </a:bodyPr>
          <a:lstStyle/>
          <a:p>
            <a:r>
              <a:rPr lang="en-US"/>
              <a:t>The fairytale, </a:t>
            </a:r>
            <a:r>
              <a:rPr lang="en-US" i="1"/>
              <a:t>Cinderella, </a:t>
            </a:r>
            <a:r>
              <a:rPr lang="en-US"/>
              <a:t>by the Brothers Grimm, shows how a girl’s life goes from rags to riches.                                                                      </a:t>
            </a:r>
          </a:p>
        </p:txBody>
      </p:sp>
      <p:pic>
        <p:nvPicPr>
          <p:cNvPr id="21523" name="Picture 18" descr="MCj01160140000[1]"/>
          <p:cNvPicPr>
            <a:picLocks noChangeAspect="1" noChangeArrowheads="1"/>
          </p:cNvPicPr>
          <p:nvPr/>
        </p:nvPicPr>
        <p:blipFill>
          <a:blip r:embed="rId3" cstate="print"/>
          <a:srcRect/>
          <a:stretch>
            <a:fillRect/>
          </a:stretch>
        </p:blipFill>
        <p:spPr bwMode="auto">
          <a:xfrm>
            <a:off x="6400800" y="4856163"/>
            <a:ext cx="1752600" cy="1109662"/>
          </a:xfrm>
          <a:prstGeom prst="rect">
            <a:avLst/>
          </a:prstGeom>
          <a:noFill/>
          <a:ln w="9525">
            <a:noFill/>
            <a:miter lim="800000"/>
            <a:headEnd/>
            <a:tailEnd/>
          </a:ln>
        </p:spPr>
      </p:pic>
      <p:sp>
        <p:nvSpPr>
          <p:cNvPr id="995347" name="Text Box 19"/>
          <p:cNvSpPr txBox="1">
            <a:spLocks noChangeArrowheads="1"/>
          </p:cNvSpPr>
          <p:nvPr/>
        </p:nvSpPr>
        <p:spPr bwMode="auto">
          <a:xfrm>
            <a:off x="2127250" y="4845050"/>
            <a:ext cx="1655763" cy="336550"/>
          </a:xfrm>
          <a:prstGeom prst="rect">
            <a:avLst/>
          </a:prstGeom>
          <a:noFill/>
          <a:ln w="9525" algn="ctr">
            <a:noFill/>
            <a:miter lim="800000"/>
            <a:headEnd/>
            <a:tailEnd/>
          </a:ln>
        </p:spPr>
        <p:txBody>
          <a:bodyPr wrap="none">
            <a:spAutoFit/>
          </a:bodyPr>
          <a:lstStyle/>
          <a:p>
            <a:r>
              <a:rPr lang="en-US"/>
              <a:t>forced into chores</a:t>
            </a:r>
          </a:p>
        </p:txBody>
      </p:sp>
      <p:sp>
        <p:nvSpPr>
          <p:cNvPr id="995348" name="Text Box 20"/>
          <p:cNvSpPr txBox="1">
            <a:spLocks noChangeArrowheads="1"/>
          </p:cNvSpPr>
          <p:nvPr/>
        </p:nvSpPr>
        <p:spPr bwMode="auto">
          <a:xfrm>
            <a:off x="2130425" y="5075238"/>
            <a:ext cx="1503363" cy="336550"/>
          </a:xfrm>
          <a:prstGeom prst="rect">
            <a:avLst/>
          </a:prstGeom>
          <a:noFill/>
          <a:ln w="9525" algn="ctr">
            <a:noFill/>
            <a:miter lim="800000"/>
            <a:headEnd/>
            <a:tailEnd/>
          </a:ln>
        </p:spPr>
        <p:txBody>
          <a:bodyPr wrap="none">
            <a:spAutoFit/>
          </a:bodyPr>
          <a:lstStyle/>
          <a:p>
            <a:r>
              <a:rPr lang="en-US"/>
              <a:t>fairy godmother</a:t>
            </a:r>
          </a:p>
        </p:txBody>
      </p:sp>
      <p:sp>
        <p:nvSpPr>
          <p:cNvPr id="995349" name="Text Box 21"/>
          <p:cNvSpPr txBox="1">
            <a:spLocks noChangeArrowheads="1"/>
          </p:cNvSpPr>
          <p:nvPr/>
        </p:nvSpPr>
        <p:spPr bwMode="auto">
          <a:xfrm>
            <a:off x="2117725" y="5303838"/>
            <a:ext cx="1711325" cy="336550"/>
          </a:xfrm>
          <a:prstGeom prst="rect">
            <a:avLst/>
          </a:prstGeom>
          <a:noFill/>
          <a:ln w="9525" algn="ctr">
            <a:noFill/>
            <a:miter lim="800000"/>
            <a:headEnd/>
            <a:tailEnd/>
          </a:ln>
        </p:spPr>
        <p:txBody>
          <a:bodyPr wrap="none">
            <a:spAutoFit/>
          </a:bodyPr>
          <a:lstStyle/>
          <a:p>
            <a:r>
              <a:rPr lang="en-US"/>
              <a:t>dances with prince</a:t>
            </a:r>
          </a:p>
        </p:txBody>
      </p:sp>
      <p:sp>
        <p:nvSpPr>
          <p:cNvPr id="21527" name="Rectangle 22"/>
          <p:cNvSpPr>
            <a:spLocks noChangeArrowheads="1"/>
          </p:cNvSpPr>
          <p:nvPr/>
        </p:nvSpPr>
        <p:spPr bwMode="auto">
          <a:xfrm>
            <a:off x="1752600" y="5846763"/>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5351" name="Text Box 23"/>
          <p:cNvSpPr txBox="1">
            <a:spLocks noChangeArrowheads="1"/>
          </p:cNvSpPr>
          <p:nvPr/>
        </p:nvSpPr>
        <p:spPr bwMode="auto">
          <a:xfrm>
            <a:off x="2106613" y="5759450"/>
            <a:ext cx="1357312" cy="336550"/>
          </a:xfrm>
          <a:prstGeom prst="rect">
            <a:avLst/>
          </a:prstGeom>
          <a:noFill/>
          <a:ln w="9525" algn="ctr">
            <a:noFill/>
            <a:miter lim="800000"/>
            <a:headEnd/>
            <a:tailEnd/>
          </a:ln>
        </p:spPr>
        <p:txBody>
          <a:bodyPr wrap="none">
            <a:spAutoFit/>
          </a:bodyPr>
          <a:lstStyle/>
          <a:p>
            <a:r>
              <a:rPr lang="en-US"/>
              <a:t>marries prince</a:t>
            </a:r>
          </a:p>
        </p:txBody>
      </p:sp>
      <p:sp>
        <p:nvSpPr>
          <p:cNvPr id="995352" name="Text Box 24"/>
          <p:cNvSpPr txBox="1">
            <a:spLocks noChangeArrowheads="1"/>
          </p:cNvSpPr>
          <p:nvPr/>
        </p:nvSpPr>
        <p:spPr bwMode="auto">
          <a:xfrm>
            <a:off x="1252538" y="3048000"/>
            <a:ext cx="2189162" cy="457200"/>
          </a:xfrm>
          <a:prstGeom prst="rect">
            <a:avLst/>
          </a:prstGeom>
          <a:noFill/>
          <a:ln w="9525" algn="ctr">
            <a:noFill/>
            <a:miter lim="800000"/>
            <a:headEnd/>
            <a:tailEnd/>
          </a:ln>
        </p:spPr>
        <p:txBody>
          <a:bodyPr wrap="none">
            <a:spAutoFit/>
          </a:bodyPr>
          <a:lstStyle/>
          <a:p>
            <a:pPr algn="ctr"/>
            <a:r>
              <a:rPr lang="en-US" sz="2400"/>
              <a:t>Brothers Grimm</a:t>
            </a:r>
          </a:p>
        </p:txBody>
      </p:sp>
      <p:sp>
        <p:nvSpPr>
          <p:cNvPr id="21530" name="Rectangle 25"/>
          <p:cNvSpPr>
            <a:spLocks noChangeArrowheads="1"/>
          </p:cNvSpPr>
          <p:nvPr/>
        </p:nvSpPr>
        <p:spPr bwMode="auto">
          <a:xfrm>
            <a:off x="1752600" y="5618163"/>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995354" name="Text Box 26"/>
          <p:cNvSpPr txBox="1">
            <a:spLocks noChangeArrowheads="1"/>
          </p:cNvSpPr>
          <p:nvPr/>
        </p:nvSpPr>
        <p:spPr bwMode="auto">
          <a:xfrm>
            <a:off x="2133600" y="5532438"/>
            <a:ext cx="869950" cy="336550"/>
          </a:xfrm>
          <a:prstGeom prst="rect">
            <a:avLst/>
          </a:prstGeom>
          <a:noFill/>
          <a:ln w="9525" algn="ctr">
            <a:noFill/>
            <a:miter lim="800000"/>
            <a:headEnd/>
            <a:tailEnd/>
          </a:ln>
        </p:spPr>
        <p:txBody>
          <a:bodyPr wrap="none">
            <a:spAutoFit/>
          </a:bodyPr>
          <a:lstStyle/>
          <a:p>
            <a:r>
              <a:rPr lang="en-US"/>
              <a:t>shoe fits</a:t>
            </a:r>
          </a:p>
        </p:txBody>
      </p:sp>
      <p:grpSp>
        <p:nvGrpSpPr>
          <p:cNvPr id="2" name="Group 27"/>
          <p:cNvGrpSpPr>
            <a:grpSpLocks noChangeAspect="1"/>
          </p:cNvGrpSpPr>
          <p:nvPr/>
        </p:nvGrpSpPr>
        <p:grpSpPr bwMode="auto">
          <a:xfrm rot="2288625">
            <a:off x="762000" y="1295400"/>
            <a:ext cx="804863" cy="914400"/>
            <a:chOff x="2651" y="1873"/>
            <a:chExt cx="457" cy="574"/>
          </a:xfrm>
        </p:grpSpPr>
        <p:sp>
          <p:nvSpPr>
            <p:cNvPr id="21565" name="AutoShape 28"/>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1566" name="Freeform 29"/>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1567" name="Freeform 30"/>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1568" name="Freeform 31"/>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1569" name="Freeform 32"/>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1570" name="Freeform 33"/>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1571" name="Freeform 34"/>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1572" name="Freeform 35"/>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1573" name="Freeform 36"/>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1574" name="Freeform 37"/>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1575" name="Freeform 38"/>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1576" name="Freeform 39"/>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1577" name="Freeform 40"/>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3" name="Group 41"/>
          <p:cNvGrpSpPr>
            <a:grpSpLocks noChangeAspect="1"/>
          </p:cNvGrpSpPr>
          <p:nvPr/>
        </p:nvGrpSpPr>
        <p:grpSpPr bwMode="auto">
          <a:xfrm rot="2136551">
            <a:off x="762000" y="3060700"/>
            <a:ext cx="793750" cy="901700"/>
            <a:chOff x="2651" y="1873"/>
            <a:chExt cx="457" cy="574"/>
          </a:xfrm>
        </p:grpSpPr>
        <p:sp>
          <p:nvSpPr>
            <p:cNvPr id="21552" name="AutoShape 42"/>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1553" name="Freeform 43"/>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1554" name="Freeform 44"/>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1555" name="Freeform 45"/>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1556" name="Freeform 46"/>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1557" name="Freeform 47"/>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1558" name="Freeform 48"/>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1559" name="Freeform 49"/>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1560" name="Freeform 50"/>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1561" name="Freeform 51"/>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1562" name="Freeform 52"/>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1563" name="Freeform 53"/>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1564" name="Freeform 54"/>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4" name="Group 55"/>
          <p:cNvGrpSpPr>
            <a:grpSpLocks noChangeAspect="1"/>
          </p:cNvGrpSpPr>
          <p:nvPr/>
        </p:nvGrpSpPr>
        <p:grpSpPr bwMode="auto">
          <a:xfrm rot="2136551">
            <a:off x="762000" y="4030663"/>
            <a:ext cx="793750" cy="901700"/>
            <a:chOff x="2651" y="1873"/>
            <a:chExt cx="457" cy="574"/>
          </a:xfrm>
        </p:grpSpPr>
        <p:sp>
          <p:nvSpPr>
            <p:cNvPr id="21539" name="AutoShape 56"/>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1540" name="Freeform 57"/>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1541" name="Freeform 58"/>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1542" name="Freeform 59"/>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1543" name="Freeform 60"/>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1544" name="Freeform 61"/>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1545" name="Freeform 62"/>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1546" name="Freeform 63"/>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1547" name="Freeform 64"/>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1548" name="Freeform 65"/>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1549" name="Freeform 66"/>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1550" name="Freeform 67"/>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1551" name="Freeform 68"/>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sp>
        <p:nvSpPr>
          <p:cNvPr id="21535" name="Line 69"/>
          <p:cNvSpPr>
            <a:spLocks noChangeShapeType="1"/>
          </p:cNvSpPr>
          <p:nvPr/>
        </p:nvSpPr>
        <p:spPr bwMode="auto">
          <a:xfrm>
            <a:off x="1524000" y="4246563"/>
            <a:ext cx="6781800" cy="0"/>
          </a:xfrm>
          <a:prstGeom prst="line">
            <a:avLst/>
          </a:prstGeom>
          <a:noFill/>
          <a:ln w="9525">
            <a:solidFill>
              <a:schemeClr val="tx1"/>
            </a:solidFill>
            <a:round/>
            <a:headEnd/>
            <a:tailEnd/>
          </a:ln>
        </p:spPr>
        <p:txBody>
          <a:bodyPr wrap="none" anchor="ctr"/>
          <a:lstStyle/>
          <a:p>
            <a:endParaRPr lang="en-US"/>
          </a:p>
        </p:txBody>
      </p:sp>
      <p:sp>
        <p:nvSpPr>
          <p:cNvPr id="21536" name="Line 70"/>
          <p:cNvSpPr>
            <a:spLocks noChangeShapeType="1"/>
          </p:cNvSpPr>
          <p:nvPr/>
        </p:nvSpPr>
        <p:spPr bwMode="auto">
          <a:xfrm>
            <a:off x="1524000" y="4475163"/>
            <a:ext cx="6629400" cy="0"/>
          </a:xfrm>
          <a:prstGeom prst="line">
            <a:avLst/>
          </a:prstGeom>
          <a:noFill/>
          <a:ln w="9525">
            <a:solidFill>
              <a:schemeClr val="tx1"/>
            </a:solidFill>
            <a:round/>
            <a:headEnd/>
            <a:tailEnd/>
          </a:ln>
        </p:spPr>
        <p:txBody>
          <a:bodyPr wrap="none" anchor="ctr"/>
          <a:lstStyle/>
          <a:p>
            <a:endParaRPr lang="en-US"/>
          </a:p>
        </p:txBody>
      </p:sp>
      <p:sp>
        <p:nvSpPr>
          <p:cNvPr id="21537" name="Line 71"/>
          <p:cNvSpPr>
            <a:spLocks noChangeShapeType="1"/>
          </p:cNvSpPr>
          <p:nvPr/>
        </p:nvSpPr>
        <p:spPr bwMode="auto">
          <a:xfrm>
            <a:off x="3657600" y="2362200"/>
            <a:ext cx="0" cy="990600"/>
          </a:xfrm>
          <a:prstGeom prst="line">
            <a:avLst/>
          </a:prstGeom>
          <a:noFill/>
          <a:ln w="9525">
            <a:solidFill>
              <a:schemeClr val="tx1"/>
            </a:solidFill>
            <a:round/>
            <a:headEnd/>
            <a:tailEnd/>
          </a:ln>
        </p:spPr>
        <p:txBody>
          <a:bodyPr wrap="none" anchor="ctr"/>
          <a:lstStyle/>
          <a:p>
            <a:endParaRPr lang="en-US"/>
          </a:p>
        </p:txBody>
      </p:sp>
      <p:sp>
        <p:nvSpPr>
          <p:cNvPr id="21538" name="Line 72"/>
          <p:cNvSpPr>
            <a:spLocks noChangeShapeType="1"/>
          </p:cNvSpPr>
          <p:nvPr/>
        </p:nvSpPr>
        <p:spPr bwMode="auto">
          <a:xfrm>
            <a:off x="5638800" y="2362200"/>
            <a:ext cx="0" cy="990600"/>
          </a:xfrm>
          <a:prstGeom prst="lin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95342"/>
                                        </p:tgtEl>
                                        <p:attrNameLst>
                                          <p:attrName>style.visibility</p:attrName>
                                        </p:attrNameLst>
                                      </p:cBhvr>
                                      <p:to>
                                        <p:strVal val="visible"/>
                                      </p:to>
                                    </p:set>
                                    <p:animEffect transition="in" filter="dissolve">
                                      <p:cBhvr>
                                        <p:cTn id="7" dur="500"/>
                                        <p:tgtEl>
                                          <p:spTgt spid="9953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95341"/>
                                        </p:tgtEl>
                                        <p:attrNameLst>
                                          <p:attrName>style.visibility</p:attrName>
                                        </p:attrNameLst>
                                      </p:cBhvr>
                                      <p:to>
                                        <p:strVal val="visible"/>
                                      </p:to>
                                    </p:set>
                                    <p:animEffect transition="in" filter="dissolve">
                                      <p:cBhvr>
                                        <p:cTn id="10" dur="500"/>
                                        <p:tgtEl>
                                          <p:spTgt spid="99534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95352"/>
                                        </p:tgtEl>
                                        <p:attrNameLst>
                                          <p:attrName>style.visibility</p:attrName>
                                        </p:attrNameLst>
                                      </p:cBhvr>
                                      <p:to>
                                        <p:strVal val="visible"/>
                                      </p:to>
                                    </p:set>
                                    <p:animEffect transition="in" filter="dissolve">
                                      <p:cBhvr>
                                        <p:cTn id="13" dur="500"/>
                                        <p:tgtEl>
                                          <p:spTgt spid="99535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95343"/>
                                        </p:tgtEl>
                                        <p:attrNameLst>
                                          <p:attrName>style.visibility</p:attrName>
                                        </p:attrNameLst>
                                      </p:cBhvr>
                                      <p:to>
                                        <p:strVal val="visible"/>
                                      </p:to>
                                    </p:set>
                                    <p:animEffect transition="in" filter="dissolve">
                                      <p:cBhvr>
                                        <p:cTn id="18" dur="500"/>
                                        <p:tgtEl>
                                          <p:spTgt spid="995343"/>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995344"/>
                                        </p:tgtEl>
                                        <p:attrNameLst>
                                          <p:attrName>style.visibility</p:attrName>
                                        </p:attrNameLst>
                                      </p:cBhvr>
                                      <p:to>
                                        <p:strVal val="visible"/>
                                      </p:to>
                                    </p:set>
                                    <p:animEffect transition="in" filter="dissolve">
                                      <p:cBhvr>
                                        <p:cTn id="23" dur="500"/>
                                        <p:tgtEl>
                                          <p:spTgt spid="995344"/>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995345"/>
                                        </p:tgtEl>
                                        <p:attrNameLst>
                                          <p:attrName>style.visibility</p:attrName>
                                        </p:attrNameLst>
                                      </p:cBhvr>
                                      <p:to>
                                        <p:strVal val="visible"/>
                                      </p:to>
                                    </p:set>
                                    <p:anim calcmode="lin" valueType="num">
                                      <p:cBhvr>
                                        <p:cTn id="28" dur="1000" fill="hold"/>
                                        <p:tgtEl>
                                          <p:spTgt spid="995345"/>
                                        </p:tgtEl>
                                        <p:attrNameLst>
                                          <p:attrName>ppt_w</p:attrName>
                                        </p:attrNameLst>
                                      </p:cBhvr>
                                      <p:tavLst>
                                        <p:tav tm="0">
                                          <p:val>
                                            <p:strVal val="#ppt_w*0.70"/>
                                          </p:val>
                                        </p:tav>
                                        <p:tav tm="100000">
                                          <p:val>
                                            <p:strVal val="#ppt_w"/>
                                          </p:val>
                                        </p:tav>
                                      </p:tavLst>
                                    </p:anim>
                                    <p:anim calcmode="lin" valueType="num">
                                      <p:cBhvr>
                                        <p:cTn id="29" dur="1000" fill="hold"/>
                                        <p:tgtEl>
                                          <p:spTgt spid="995345"/>
                                        </p:tgtEl>
                                        <p:attrNameLst>
                                          <p:attrName>ppt_h</p:attrName>
                                        </p:attrNameLst>
                                      </p:cBhvr>
                                      <p:tavLst>
                                        <p:tav tm="0">
                                          <p:val>
                                            <p:strVal val="#ppt_h"/>
                                          </p:val>
                                        </p:tav>
                                        <p:tav tm="100000">
                                          <p:val>
                                            <p:strVal val="#ppt_h"/>
                                          </p:val>
                                        </p:tav>
                                      </p:tavLst>
                                    </p:anim>
                                    <p:animEffect transition="in" filter="fade">
                                      <p:cBhvr>
                                        <p:cTn id="30" dur="1000"/>
                                        <p:tgtEl>
                                          <p:spTgt spid="995345"/>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995347"/>
                                        </p:tgtEl>
                                        <p:attrNameLst>
                                          <p:attrName>style.visibility</p:attrName>
                                        </p:attrNameLst>
                                      </p:cBhvr>
                                      <p:to>
                                        <p:strVal val="visible"/>
                                      </p:to>
                                    </p:set>
                                    <p:animEffect transition="in" filter="dissolve">
                                      <p:cBhvr>
                                        <p:cTn id="35" dur="500"/>
                                        <p:tgtEl>
                                          <p:spTgt spid="995347"/>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995348"/>
                                        </p:tgtEl>
                                        <p:attrNameLst>
                                          <p:attrName>style.visibility</p:attrName>
                                        </p:attrNameLst>
                                      </p:cBhvr>
                                      <p:to>
                                        <p:strVal val="visible"/>
                                      </p:to>
                                    </p:set>
                                    <p:animEffect transition="in" filter="dissolve">
                                      <p:cBhvr>
                                        <p:cTn id="40" dur="500"/>
                                        <p:tgtEl>
                                          <p:spTgt spid="995348"/>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995349"/>
                                        </p:tgtEl>
                                        <p:attrNameLst>
                                          <p:attrName>style.visibility</p:attrName>
                                        </p:attrNameLst>
                                      </p:cBhvr>
                                      <p:to>
                                        <p:strVal val="visible"/>
                                      </p:to>
                                    </p:set>
                                    <p:animEffect transition="in" filter="dissolve">
                                      <p:cBhvr>
                                        <p:cTn id="45" dur="500"/>
                                        <p:tgtEl>
                                          <p:spTgt spid="995349"/>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995354"/>
                                        </p:tgtEl>
                                        <p:attrNameLst>
                                          <p:attrName>style.visibility</p:attrName>
                                        </p:attrNameLst>
                                      </p:cBhvr>
                                      <p:to>
                                        <p:strVal val="visible"/>
                                      </p:to>
                                    </p:set>
                                    <p:animEffect transition="in" filter="dissolve">
                                      <p:cBhvr>
                                        <p:cTn id="50" dur="500"/>
                                        <p:tgtEl>
                                          <p:spTgt spid="995354"/>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995351"/>
                                        </p:tgtEl>
                                        <p:attrNameLst>
                                          <p:attrName>style.visibility</p:attrName>
                                        </p:attrNameLst>
                                      </p:cBhvr>
                                      <p:to>
                                        <p:strVal val="visible"/>
                                      </p:to>
                                    </p:set>
                                    <p:animEffect transition="in" filter="dissolve">
                                      <p:cBhvr>
                                        <p:cTn id="55" dur="500"/>
                                        <p:tgtEl>
                                          <p:spTgt spid="995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5341" grpId="0"/>
      <p:bldP spid="995342" grpId="0"/>
      <p:bldP spid="995343" grpId="0"/>
      <p:bldP spid="995344" grpId="0"/>
      <p:bldP spid="995345" grpId="0"/>
      <p:bldP spid="995347" grpId="0"/>
      <p:bldP spid="995348" grpId="0"/>
      <p:bldP spid="995349" grpId="0"/>
      <p:bldP spid="995351" grpId="0"/>
      <p:bldP spid="995352" grpId="0"/>
      <p:bldP spid="9953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1EB796A1-EBC2-4D58-93F6-BE35E5B10BE0}" type="slidenum">
              <a:rPr lang="en-US" smtClean="0">
                <a:solidFill>
                  <a:schemeClr val="tx2"/>
                </a:solidFill>
                <a:latin typeface="Arial" pitchFamily="34" charset="0"/>
                <a:ea typeface="+mn-ea"/>
                <a:cs typeface="+mn-cs"/>
              </a:rPr>
              <a:pPr algn="r">
                <a:defRPr/>
              </a:pPr>
              <a:t>17</a:t>
            </a:fld>
            <a:endParaRPr lang="en-US" smtClean="0">
              <a:solidFill>
                <a:schemeClr val="tx2"/>
              </a:solidFill>
              <a:latin typeface="Arial" pitchFamily="34" charset="0"/>
              <a:ea typeface="+mn-ea"/>
              <a:cs typeface="+mn-cs"/>
            </a:endParaRPr>
          </a:p>
        </p:txBody>
      </p:sp>
      <p:sp>
        <p:nvSpPr>
          <p:cNvPr id="22531" name="Rectangle 2"/>
          <p:cNvSpPr>
            <a:spLocks noChangeArrowheads="1"/>
          </p:cNvSpPr>
          <p:nvPr/>
        </p:nvSpPr>
        <p:spPr bwMode="auto">
          <a:xfrm>
            <a:off x="685800" y="1143000"/>
            <a:ext cx="8001000" cy="54864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22532" name="Text Box 3"/>
          <p:cNvSpPr txBox="1">
            <a:spLocks noChangeArrowheads="1"/>
          </p:cNvSpPr>
          <p:nvPr/>
        </p:nvSpPr>
        <p:spPr bwMode="auto">
          <a:xfrm>
            <a:off x="4724400" y="5297488"/>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a:p>
        </p:txBody>
      </p:sp>
      <p:sp>
        <p:nvSpPr>
          <p:cNvPr id="22533" name="Oval 4"/>
          <p:cNvSpPr>
            <a:spLocks noChangeArrowheads="1"/>
          </p:cNvSpPr>
          <p:nvPr/>
        </p:nvSpPr>
        <p:spPr bwMode="auto">
          <a:xfrm>
            <a:off x="838200" y="5791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997381" name="Rectangle 5"/>
          <p:cNvSpPr>
            <a:spLocks noChangeArrowheads="1"/>
          </p:cNvSpPr>
          <p:nvPr/>
        </p:nvSpPr>
        <p:spPr bwMode="auto">
          <a:xfrm>
            <a:off x="1143000" y="1752600"/>
            <a:ext cx="7543800" cy="3786188"/>
          </a:xfrm>
          <a:prstGeom prst="rect">
            <a:avLst/>
          </a:prstGeom>
          <a:noFill/>
          <a:ln w="9525">
            <a:noFill/>
            <a:miter lim="800000"/>
            <a:headEnd/>
            <a:tailEnd/>
          </a:ln>
        </p:spPr>
        <p:txBody>
          <a:bodyPr>
            <a:spAutoFit/>
          </a:bodyPr>
          <a:lstStyle/>
          <a:p>
            <a:pPr>
              <a:spcBef>
                <a:spcPct val="30000"/>
              </a:spcBef>
            </a:pPr>
            <a:r>
              <a:rPr lang="en-US"/>
              <a:t>     </a:t>
            </a:r>
            <a:r>
              <a:rPr lang="en-US" sz="2000"/>
              <a:t>The fairytale, </a:t>
            </a:r>
            <a:r>
              <a:rPr lang="en-US" sz="2000" i="1"/>
              <a:t>Cinderella</a:t>
            </a:r>
            <a:r>
              <a:rPr lang="en-US" sz="2000"/>
              <a:t>, written by the Brothers Grimm, describes how a young girl’s life goes from rags to riches. Cinderella spent much of each day performing </a:t>
            </a:r>
            <a:r>
              <a:rPr lang="en-US" sz="2000" u="sng"/>
              <a:t>chores</a:t>
            </a:r>
            <a:r>
              <a:rPr lang="en-US" sz="2000"/>
              <a:t> for her mean stepmother and her two ugly stepsisters. A </a:t>
            </a:r>
            <a:r>
              <a:rPr lang="en-US" sz="2000" u="sng"/>
              <a:t>fairy godmother</a:t>
            </a:r>
            <a:r>
              <a:rPr lang="en-US" sz="2000"/>
              <a:t> arrived and granted Cinderella’s wish to attend the prince’s ball.  Dressed in a beautiful gown, Cinderella arrived at the ball and caught the attention of the prince.  They </a:t>
            </a:r>
            <a:r>
              <a:rPr lang="en-US" sz="2000" u="sng"/>
              <a:t>danced</a:t>
            </a:r>
            <a:r>
              <a:rPr lang="en-US" sz="2000"/>
              <a:t> much of the night, but when midnight came, Cinderella ran and lost her slipper.  The prince searched the kingdom and found that Cinderella’s foot </a:t>
            </a:r>
            <a:r>
              <a:rPr lang="en-US" sz="2000" u="sng"/>
              <a:t>fit</a:t>
            </a:r>
            <a:r>
              <a:rPr lang="en-US" sz="2000"/>
              <a:t> in the slipper.  To the surprise of the ugly stepsisters, the prince </a:t>
            </a:r>
            <a:r>
              <a:rPr lang="en-US" sz="2000" u="sng"/>
              <a:t>married</a:t>
            </a:r>
            <a:r>
              <a:rPr lang="en-US" sz="2000"/>
              <a:t> Cinderella, and they spent the rest of their life living happily ever after. </a:t>
            </a:r>
          </a:p>
        </p:txBody>
      </p:sp>
      <p:pic>
        <p:nvPicPr>
          <p:cNvPr id="22535" name="Picture 6" descr="MCj02510690000[1]"/>
          <p:cNvPicPr>
            <a:picLocks noChangeAspect="1" noChangeArrowheads="1"/>
          </p:cNvPicPr>
          <p:nvPr/>
        </p:nvPicPr>
        <p:blipFill>
          <a:blip r:embed="rId3" cstate="print"/>
          <a:srcRect/>
          <a:stretch>
            <a:fillRect/>
          </a:stretch>
        </p:blipFill>
        <p:spPr bwMode="auto">
          <a:xfrm>
            <a:off x="7391400" y="304800"/>
            <a:ext cx="1066800" cy="790575"/>
          </a:xfrm>
          <a:prstGeom prst="rect">
            <a:avLst/>
          </a:prstGeom>
          <a:noFill/>
          <a:ln w="9525">
            <a:noFill/>
            <a:miter lim="800000"/>
            <a:headEnd/>
            <a:tailEnd/>
          </a:ln>
        </p:spPr>
      </p:pic>
      <p:sp>
        <p:nvSpPr>
          <p:cNvPr id="22536" name="Oval 7"/>
          <p:cNvSpPr>
            <a:spLocks noChangeArrowheads="1"/>
          </p:cNvSpPr>
          <p:nvPr/>
        </p:nvSpPr>
        <p:spPr bwMode="auto">
          <a:xfrm>
            <a:off x="838200" y="1600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22537" name="Rectangle 8"/>
          <p:cNvSpPr>
            <a:spLocks noGrp="1" noChangeArrowheads="1"/>
          </p:cNvSpPr>
          <p:nvPr>
            <p:ph type="title"/>
          </p:nvPr>
        </p:nvSpPr>
        <p:spPr>
          <a:xfrm>
            <a:off x="609600" y="1143000"/>
            <a:ext cx="8229600" cy="1143000"/>
          </a:xfrm>
          <a:noFill/>
        </p:spPr>
        <p:txBody>
          <a:bodyPr anchor="t"/>
          <a:lstStyle/>
          <a:p>
            <a:pPr eaLnBrk="1" hangingPunct="1"/>
            <a:r>
              <a:rPr lang="en-US" sz="3400" i="1" smtClean="0"/>
              <a:t>Cinderella</a:t>
            </a:r>
            <a:r>
              <a:rPr lang="en-US" sz="3400" smtClean="0"/>
              <a:t>:  A Summary</a:t>
            </a:r>
          </a:p>
        </p:txBody>
      </p:sp>
      <p:sp>
        <p:nvSpPr>
          <p:cNvPr id="22538" name="Oval 9"/>
          <p:cNvSpPr>
            <a:spLocks noChangeArrowheads="1"/>
          </p:cNvSpPr>
          <p:nvPr/>
        </p:nvSpPr>
        <p:spPr bwMode="auto">
          <a:xfrm>
            <a:off x="838200" y="37338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97381"/>
                                        </p:tgtEl>
                                        <p:attrNameLst>
                                          <p:attrName>style.visibility</p:attrName>
                                        </p:attrNameLst>
                                      </p:cBhvr>
                                      <p:to>
                                        <p:strVal val="visible"/>
                                      </p:to>
                                    </p:set>
                                    <p:anim calcmode="lin" valueType="num">
                                      <p:cBhvr>
                                        <p:cTn id="7" dur="1000" fill="hold"/>
                                        <p:tgtEl>
                                          <p:spTgt spid="997381"/>
                                        </p:tgtEl>
                                        <p:attrNameLst>
                                          <p:attrName>ppt_w</p:attrName>
                                        </p:attrNameLst>
                                      </p:cBhvr>
                                      <p:tavLst>
                                        <p:tav tm="0">
                                          <p:val>
                                            <p:strVal val="#ppt_w*0.70"/>
                                          </p:val>
                                        </p:tav>
                                        <p:tav tm="100000">
                                          <p:val>
                                            <p:strVal val="#ppt_w"/>
                                          </p:val>
                                        </p:tav>
                                      </p:tavLst>
                                    </p:anim>
                                    <p:anim calcmode="lin" valueType="num">
                                      <p:cBhvr>
                                        <p:cTn id="8" dur="1000" fill="hold"/>
                                        <p:tgtEl>
                                          <p:spTgt spid="997381"/>
                                        </p:tgtEl>
                                        <p:attrNameLst>
                                          <p:attrName>ppt_h</p:attrName>
                                        </p:attrNameLst>
                                      </p:cBhvr>
                                      <p:tavLst>
                                        <p:tav tm="0">
                                          <p:val>
                                            <p:strVal val="#ppt_h"/>
                                          </p:val>
                                        </p:tav>
                                        <p:tav tm="100000">
                                          <p:val>
                                            <p:strVal val="#ppt_h"/>
                                          </p:val>
                                        </p:tav>
                                      </p:tavLst>
                                    </p:anim>
                                    <p:animEffect transition="in" filter="fade">
                                      <p:cBhvr>
                                        <p:cTn id="9" dur="1000"/>
                                        <p:tgtEl>
                                          <p:spTgt spid="997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738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Where is the conclusion?</a:t>
            </a:r>
          </a:p>
        </p:txBody>
      </p:sp>
      <p:sp>
        <p:nvSpPr>
          <p:cNvPr id="18435"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805FCA42-E24F-4DEC-AEED-082A12A89836}" type="slidenum">
              <a:rPr lang="en-US" smtClean="0">
                <a:solidFill>
                  <a:schemeClr val="tx2"/>
                </a:solidFill>
                <a:latin typeface="Arial" pitchFamily="34" charset="0"/>
                <a:ea typeface="+mn-ea"/>
                <a:cs typeface="+mn-cs"/>
              </a:rPr>
              <a:pPr algn="r">
                <a:defRPr/>
              </a:pPr>
              <a:t>18</a:t>
            </a:fld>
            <a:endParaRPr lang="en-US" smtClean="0">
              <a:solidFill>
                <a:schemeClr val="tx2"/>
              </a:solidFill>
              <a:latin typeface="Arial" pitchFamily="34" charset="0"/>
              <a:ea typeface="+mn-ea"/>
              <a:cs typeface="+mn-cs"/>
            </a:endParaRPr>
          </a:p>
        </p:txBody>
      </p:sp>
      <p:sp>
        <p:nvSpPr>
          <p:cNvPr id="6" name="Oval 5"/>
          <p:cNvSpPr/>
          <p:nvPr/>
        </p:nvSpPr>
        <p:spPr>
          <a:xfrm>
            <a:off x="1752600" y="2895600"/>
            <a:ext cx="5791200" cy="27432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400" dirty="0">
                <a:solidFill>
                  <a:srgbClr val="7030A0"/>
                </a:solidFill>
              </a:rPr>
              <a:t>Why summarize a summary?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86E56D5C-7A90-4EE3-9FDA-1D306A635DF6}" type="slidenum">
              <a:rPr lang="en-US" smtClean="0">
                <a:solidFill>
                  <a:schemeClr val="tx2"/>
                </a:solidFill>
                <a:latin typeface="Arial" pitchFamily="34" charset="0"/>
                <a:ea typeface="+mn-ea"/>
                <a:cs typeface="+mn-cs"/>
              </a:rPr>
              <a:pPr algn="r">
                <a:defRPr/>
              </a:pPr>
              <a:t>19</a:t>
            </a:fld>
            <a:endParaRPr lang="en-US" smtClean="0">
              <a:solidFill>
                <a:schemeClr val="tx2"/>
              </a:solidFill>
              <a:latin typeface="Arial" pitchFamily="34" charset="0"/>
              <a:ea typeface="+mn-ea"/>
              <a:cs typeface="+mn-cs"/>
            </a:endParaRPr>
          </a:p>
        </p:txBody>
      </p:sp>
      <p:sp>
        <p:nvSpPr>
          <p:cNvPr id="24579" name="Title 1"/>
          <p:cNvSpPr>
            <a:spLocks noGrp="1"/>
          </p:cNvSpPr>
          <p:nvPr>
            <p:ph type="title"/>
          </p:nvPr>
        </p:nvSpPr>
        <p:spPr/>
        <p:txBody>
          <a:bodyPr/>
          <a:lstStyle/>
          <a:p>
            <a:r>
              <a:rPr lang="en-US" smtClean="0"/>
              <a:t>7</a:t>
            </a:r>
            <a:r>
              <a:rPr lang="en-US" baseline="30000" smtClean="0"/>
              <a:t>th</a:t>
            </a:r>
            <a:r>
              <a:rPr lang="en-US" smtClean="0"/>
              <a:t> grade Summarization Question</a:t>
            </a:r>
          </a:p>
        </p:txBody>
      </p:sp>
      <p:sp>
        <p:nvSpPr>
          <p:cNvPr id="24580" name="Content Placeholder 2"/>
          <p:cNvSpPr>
            <a:spLocks noGrp="1"/>
          </p:cNvSpPr>
          <p:nvPr>
            <p:ph idx="1"/>
          </p:nvPr>
        </p:nvSpPr>
        <p:spPr>
          <a:xfrm>
            <a:off x="457200" y="2636838"/>
            <a:ext cx="8229600" cy="2163762"/>
          </a:xfrm>
        </p:spPr>
        <p:txBody>
          <a:bodyPr/>
          <a:lstStyle/>
          <a:p>
            <a:pPr>
              <a:buFont typeface="Wingdings" pitchFamily="2" charset="2"/>
              <a:buNone/>
            </a:pPr>
            <a:r>
              <a:rPr lang="en-US" smtClean="0"/>
              <a:t>    In the second paragraph of the article, the author states her opinion about wolves. Restate her opinion in your own words.</a:t>
            </a:r>
          </a:p>
        </p:txBody>
      </p:sp>
      <p:pic>
        <p:nvPicPr>
          <p:cNvPr id="24581" name="Picture 2"/>
          <p:cNvPicPr>
            <a:picLocks noChangeAspect="1" noChangeArrowheads="1"/>
          </p:cNvPicPr>
          <p:nvPr/>
        </p:nvPicPr>
        <p:blipFill>
          <a:blip r:embed="rId3" cstate="print"/>
          <a:srcRect/>
          <a:stretch>
            <a:fillRect/>
          </a:stretch>
        </p:blipFill>
        <p:spPr bwMode="auto">
          <a:xfrm>
            <a:off x="5715000" y="3733800"/>
            <a:ext cx="2300288" cy="2676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962400" cy="5257800"/>
          </a:xfrm>
        </p:spPr>
        <p:txBody>
          <a:bodyPr>
            <a:normAutofit/>
          </a:bodyPr>
          <a:lstStyle/>
          <a:p>
            <a:pPr marL="320040" indent="-320040" eaLnBrk="1" fontAlgn="auto" hangingPunct="1">
              <a:spcAft>
                <a:spcPts val="0"/>
              </a:spcAft>
              <a:buFont typeface="Wingdings"/>
              <a:buChar char=""/>
              <a:defRPr/>
            </a:pPr>
            <a:r>
              <a:rPr lang="en-US" dirty="0" smtClean="0"/>
              <a:t>Participants will be able to </a:t>
            </a:r>
            <a:r>
              <a:rPr lang="en-US" dirty="0" smtClean="0">
                <a:solidFill>
                  <a:srgbClr val="FF0000"/>
                </a:solidFill>
              </a:rPr>
              <a:t>orally explain </a:t>
            </a:r>
            <a:r>
              <a:rPr lang="en-US" dirty="0" smtClean="0"/>
              <a:t>the organization and importance of expository writing using </a:t>
            </a:r>
            <a:r>
              <a:rPr lang="en-US" dirty="0" smtClean="0">
                <a:solidFill>
                  <a:srgbClr val="00B050"/>
                </a:solidFill>
              </a:rPr>
              <a:t>academic language </a:t>
            </a:r>
            <a:r>
              <a:rPr lang="en-US" dirty="0" smtClean="0"/>
              <a:t>after </a:t>
            </a:r>
          </a:p>
          <a:p>
            <a:pPr marL="320040" indent="-320040" eaLnBrk="1" fontAlgn="auto" hangingPunct="1">
              <a:spcAft>
                <a:spcPts val="0"/>
              </a:spcAft>
              <a:buFont typeface="Wingdings"/>
              <a:buChar char=""/>
              <a:defRPr/>
            </a:pPr>
            <a:r>
              <a:rPr lang="en-US" dirty="0" smtClean="0">
                <a:solidFill>
                  <a:srgbClr val="002060"/>
                </a:solidFill>
              </a:rPr>
              <a:t>Using graphic organizers and guided practice</a:t>
            </a:r>
            <a:endParaRPr lang="en-US" dirty="0" smtClean="0">
              <a:solidFill>
                <a:srgbClr val="002060"/>
              </a:solidFill>
            </a:endParaRPr>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89090" name="Picture 2" descr="http://funnysz.com/wp-content/uploads/2010/11/lol-cats-dont-look-behind-cat.jpg"/>
          <p:cNvPicPr>
            <a:picLocks noChangeAspect="1" noChangeArrowheads="1"/>
          </p:cNvPicPr>
          <p:nvPr/>
        </p:nvPicPr>
        <p:blipFill>
          <a:blip r:embed="rId3" cstate="print"/>
          <a:srcRect/>
          <a:stretch>
            <a:fillRect/>
          </a:stretch>
        </p:blipFill>
        <p:spPr bwMode="auto">
          <a:xfrm>
            <a:off x="4114800" y="1981200"/>
            <a:ext cx="4752975" cy="3371851"/>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006ED2C4-10D6-4997-ACE3-F4A8033DE349}" type="slidenum">
              <a:rPr lang="en-US" smtClean="0">
                <a:solidFill>
                  <a:schemeClr val="tx2"/>
                </a:solidFill>
                <a:latin typeface="Arial" pitchFamily="34" charset="0"/>
                <a:ea typeface="+mn-ea"/>
                <a:cs typeface="+mn-cs"/>
              </a:rPr>
              <a:pPr algn="r">
                <a:defRPr/>
              </a:pPr>
              <a:t>20</a:t>
            </a:fld>
            <a:endParaRPr lang="en-US" smtClean="0">
              <a:solidFill>
                <a:schemeClr val="tx2"/>
              </a:solidFill>
              <a:latin typeface="Arial" pitchFamily="34" charset="0"/>
              <a:ea typeface="+mn-ea"/>
              <a:cs typeface="+mn-cs"/>
            </a:endParaRPr>
          </a:p>
        </p:txBody>
      </p:sp>
      <p:sp>
        <p:nvSpPr>
          <p:cNvPr id="25603" name="Rectangle 2"/>
          <p:cNvSpPr>
            <a:spLocks noChangeArrowheads="1"/>
          </p:cNvSpPr>
          <p:nvPr/>
        </p:nvSpPr>
        <p:spPr bwMode="auto">
          <a:xfrm>
            <a:off x="533400" y="2057400"/>
            <a:ext cx="7848600" cy="42672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25604" name="Text Box 4"/>
          <p:cNvSpPr txBox="1">
            <a:spLocks noChangeArrowheads="1"/>
          </p:cNvSpPr>
          <p:nvPr/>
        </p:nvSpPr>
        <p:spPr bwMode="auto">
          <a:xfrm>
            <a:off x="1227138" y="2057400"/>
            <a:ext cx="4602162" cy="457200"/>
          </a:xfrm>
          <a:prstGeom prst="rect">
            <a:avLst/>
          </a:prstGeom>
          <a:noFill/>
          <a:ln w="9525" algn="ctr">
            <a:noFill/>
            <a:miter lim="800000"/>
            <a:headEnd/>
            <a:tailEnd/>
          </a:ln>
        </p:spPr>
        <p:txBody>
          <a:bodyPr wrap="none">
            <a:spAutoFit/>
          </a:bodyPr>
          <a:lstStyle/>
          <a:p>
            <a:r>
              <a:rPr lang="en-US" sz="2400"/>
              <a:t>Write a 3 part summary sentence.</a:t>
            </a:r>
          </a:p>
        </p:txBody>
      </p:sp>
      <p:sp>
        <p:nvSpPr>
          <p:cNvPr id="25605" name="Text Box 5"/>
          <p:cNvSpPr txBox="1">
            <a:spLocks noChangeArrowheads="1"/>
          </p:cNvSpPr>
          <p:nvPr/>
        </p:nvSpPr>
        <p:spPr bwMode="auto">
          <a:xfrm>
            <a:off x="1239838" y="2528888"/>
            <a:ext cx="1765300" cy="366712"/>
          </a:xfrm>
          <a:prstGeom prst="rect">
            <a:avLst/>
          </a:prstGeom>
          <a:noFill/>
          <a:ln w="9525" algn="ctr">
            <a:noFill/>
            <a:miter lim="800000"/>
            <a:headEnd/>
            <a:tailEnd/>
          </a:ln>
        </p:spPr>
        <p:txBody>
          <a:bodyPr wrap="none">
            <a:spAutoFit/>
          </a:bodyPr>
          <a:lstStyle/>
          <a:p>
            <a:pPr algn="ctr"/>
            <a:r>
              <a:rPr lang="en-US"/>
              <a:t>Identify the item.</a:t>
            </a:r>
          </a:p>
        </p:txBody>
      </p:sp>
      <p:sp>
        <p:nvSpPr>
          <p:cNvPr id="25606" name="Text Box 6"/>
          <p:cNvSpPr txBox="1">
            <a:spLocks noChangeArrowheads="1"/>
          </p:cNvSpPr>
          <p:nvPr/>
        </p:nvSpPr>
        <p:spPr bwMode="auto">
          <a:xfrm>
            <a:off x="3924300" y="2528888"/>
            <a:ext cx="698500" cy="366712"/>
          </a:xfrm>
          <a:prstGeom prst="rect">
            <a:avLst/>
          </a:prstGeom>
          <a:noFill/>
          <a:ln w="9525" algn="ctr">
            <a:noFill/>
            <a:miter lim="800000"/>
            <a:headEnd/>
            <a:tailEnd/>
          </a:ln>
        </p:spPr>
        <p:txBody>
          <a:bodyPr wrap="none">
            <a:spAutoFit/>
          </a:bodyPr>
          <a:lstStyle/>
          <a:p>
            <a:pPr algn="ctr"/>
            <a:r>
              <a:rPr lang="en-US"/>
              <a:t>Verb </a:t>
            </a:r>
          </a:p>
        </p:txBody>
      </p:sp>
      <p:sp>
        <p:nvSpPr>
          <p:cNvPr id="25607" name="Text Box 7"/>
          <p:cNvSpPr txBox="1">
            <a:spLocks noChangeArrowheads="1"/>
          </p:cNvSpPr>
          <p:nvPr/>
        </p:nvSpPr>
        <p:spPr bwMode="auto">
          <a:xfrm>
            <a:off x="5646738" y="2528888"/>
            <a:ext cx="2362200" cy="366712"/>
          </a:xfrm>
          <a:prstGeom prst="rect">
            <a:avLst/>
          </a:prstGeom>
          <a:noFill/>
          <a:ln w="9525" algn="ctr">
            <a:noFill/>
            <a:miter lim="800000"/>
            <a:headEnd/>
            <a:tailEnd/>
          </a:ln>
        </p:spPr>
        <p:txBody>
          <a:bodyPr>
            <a:spAutoFit/>
          </a:bodyPr>
          <a:lstStyle/>
          <a:p>
            <a:pPr algn="ctr"/>
            <a:r>
              <a:rPr lang="en-US"/>
              <a:t>Finish your thought.</a:t>
            </a:r>
          </a:p>
        </p:txBody>
      </p:sp>
      <p:sp>
        <p:nvSpPr>
          <p:cNvPr id="25608" name="Text Box 8"/>
          <p:cNvSpPr txBox="1">
            <a:spLocks noChangeArrowheads="1"/>
          </p:cNvSpPr>
          <p:nvPr/>
        </p:nvSpPr>
        <p:spPr bwMode="auto">
          <a:xfrm>
            <a:off x="1239838" y="3733800"/>
            <a:ext cx="6769100" cy="457200"/>
          </a:xfrm>
          <a:prstGeom prst="rect">
            <a:avLst/>
          </a:prstGeom>
          <a:noFill/>
          <a:ln w="9525" algn="ctr">
            <a:noFill/>
            <a:miter lim="800000"/>
            <a:headEnd/>
            <a:tailEnd/>
          </a:ln>
        </p:spPr>
        <p:txBody>
          <a:bodyPr>
            <a:spAutoFit/>
          </a:bodyPr>
          <a:lstStyle/>
          <a:p>
            <a:r>
              <a:rPr lang="en-US" sz="2400"/>
              <a:t>Copy the sentence so it looks like a real sentence.</a:t>
            </a:r>
          </a:p>
        </p:txBody>
      </p:sp>
      <p:sp>
        <p:nvSpPr>
          <p:cNvPr id="25609" name="Text Box 9"/>
          <p:cNvSpPr txBox="1">
            <a:spLocks noChangeArrowheads="1"/>
          </p:cNvSpPr>
          <p:nvPr/>
        </p:nvSpPr>
        <p:spPr bwMode="auto">
          <a:xfrm>
            <a:off x="1192213" y="4800600"/>
            <a:ext cx="2316162" cy="457200"/>
          </a:xfrm>
          <a:prstGeom prst="rect">
            <a:avLst/>
          </a:prstGeom>
          <a:noFill/>
          <a:ln w="9525" algn="ctr">
            <a:noFill/>
            <a:miter lim="800000"/>
            <a:headEnd/>
            <a:tailEnd/>
          </a:ln>
        </p:spPr>
        <p:txBody>
          <a:bodyPr wrap="none">
            <a:spAutoFit/>
          </a:bodyPr>
          <a:lstStyle/>
          <a:p>
            <a:r>
              <a:rPr lang="en-US" sz="2000"/>
              <a:t>  </a:t>
            </a:r>
            <a:r>
              <a:rPr lang="en-US" sz="2400"/>
              <a:t>Write the facts.</a:t>
            </a:r>
          </a:p>
        </p:txBody>
      </p:sp>
      <p:sp>
        <p:nvSpPr>
          <p:cNvPr id="25610" name="Rectangle 10"/>
          <p:cNvSpPr>
            <a:spLocks noChangeArrowheads="1"/>
          </p:cNvSpPr>
          <p:nvPr/>
        </p:nvSpPr>
        <p:spPr bwMode="auto">
          <a:xfrm>
            <a:off x="1455738" y="53340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grpSp>
        <p:nvGrpSpPr>
          <p:cNvPr id="2" name="Group 25"/>
          <p:cNvGrpSpPr>
            <a:grpSpLocks noChangeAspect="1"/>
          </p:cNvGrpSpPr>
          <p:nvPr/>
        </p:nvGrpSpPr>
        <p:grpSpPr bwMode="auto">
          <a:xfrm rot="2515032">
            <a:off x="236538" y="3124200"/>
            <a:ext cx="938212" cy="1066800"/>
            <a:chOff x="2651" y="1873"/>
            <a:chExt cx="457" cy="574"/>
          </a:xfrm>
        </p:grpSpPr>
        <p:sp>
          <p:nvSpPr>
            <p:cNvPr id="25641" name="AutoShape 26"/>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5642" name="Freeform 27"/>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5643" name="Freeform 28"/>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5644" name="Freeform 29"/>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5645" name="Freeform 30"/>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5646" name="Freeform 31"/>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5647" name="Freeform 32"/>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5648" name="Freeform 33"/>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5649" name="Freeform 34"/>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5650" name="Freeform 35"/>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5651" name="Freeform 36"/>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5652" name="Freeform 37"/>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5653" name="Freeform 38"/>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grpSp>
        <p:nvGrpSpPr>
          <p:cNvPr id="3" name="Group 39"/>
          <p:cNvGrpSpPr>
            <a:grpSpLocks noChangeAspect="1"/>
          </p:cNvGrpSpPr>
          <p:nvPr/>
        </p:nvGrpSpPr>
        <p:grpSpPr bwMode="auto">
          <a:xfrm rot="2398565">
            <a:off x="236538" y="4267200"/>
            <a:ext cx="938212" cy="1066800"/>
            <a:chOff x="2651" y="1873"/>
            <a:chExt cx="457" cy="574"/>
          </a:xfrm>
        </p:grpSpPr>
        <p:sp>
          <p:nvSpPr>
            <p:cNvPr id="25628" name="AutoShape 40"/>
            <p:cNvSpPr>
              <a:spLocks noChangeAspect="1" noChangeArrowheads="1" noTextEdit="1"/>
            </p:cNvSpPr>
            <p:nvPr/>
          </p:nvSpPr>
          <p:spPr bwMode="auto">
            <a:xfrm>
              <a:off x="2651" y="1873"/>
              <a:ext cx="457" cy="574"/>
            </a:xfrm>
            <a:prstGeom prst="rect">
              <a:avLst/>
            </a:prstGeom>
            <a:noFill/>
            <a:ln w="9525">
              <a:noFill/>
              <a:miter lim="800000"/>
              <a:headEnd/>
              <a:tailEnd/>
            </a:ln>
          </p:spPr>
          <p:txBody>
            <a:bodyPr/>
            <a:lstStyle/>
            <a:p>
              <a:endParaRPr lang="en-US"/>
            </a:p>
          </p:txBody>
        </p:sp>
        <p:sp>
          <p:nvSpPr>
            <p:cNvPr id="25629" name="Freeform 41"/>
            <p:cNvSpPr>
              <a:spLocks/>
            </p:cNvSpPr>
            <p:nvPr/>
          </p:nvSpPr>
          <p:spPr bwMode="auto">
            <a:xfrm>
              <a:off x="2656" y="1935"/>
              <a:ext cx="149" cy="318"/>
            </a:xfrm>
            <a:custGeom>
              <a:avLst/>
              <a:gdLst>
                <a:gd name="T0" fmla="*/ 1 w 297"/>
                <a:gd name="T1" fmla="*/ 1 h 636"/>
                <a:gd name="T2" fmla="*/ 1 w 297"/>
                <a:gd name="T3" fmla="*/ 1 h 636"/>
                <a:gd name="T4" fmla="*/ 1 w 297"/>
                <a:gd name="T5" fmla="*/ 1 h 636"/>
                <a:gd name="T6" fmla="*/ 1 w 297"/>
                <a:gd name="T7" fmla="*/ 1 h 636"/>
                <a:gd name="T8" fmla="*/ 1 w 297"/>
                <a:gd name="T9" fmla="*/ 1 h 636"/>
                <a:gd name="T10" fmla="*/ 1 w 297"/>
                <a:gd name="T11" fmla="*/ 1 h 636"/>
                <a:gd name="T12" fmla="*/ 1 w 297"/>
                <a:gd name="T13" fmla="*/ 1 h 636"/>
                <a:gd name="T14" fmla="*/ 1 w 297"/>
                <a:gd name="T15" fmla="*/ 1 h 636"/>
                <a:gd name="T16" fmla="*/ 1 w 297"/>
                <a:gd name="T17" fmla="*/ 1 h 636"/>
                <a:gd name="T18" fmla="*/ 1 w 297"/>
                <a:gd name="T19" fmla="*/ 1 h 636"/>
                <a:gd name="T20" fmla="*/ 1 w 297"/>
                <a:gd name="T21" fmla="*/ 1 h 636"/>
                <a:gd name="T22" fmla="*/ 1 w 297"/>
                <a:gd name="T23" fmla="*/ 1 h 636"/>
                <a:gd name="T24" fmla="*/ 1 w 297"/>
                <a:gd name="T25" fmla="*/ 1 h 636"/>
                <a:gd name="T26" fmla="*/ 1 w 297"/>
                <a:gd name="T27" fmla="*/ 1 h 636"/>
                <a:gd name="T28" fmla="*/ 1 w 297"/>
                <a:gd name="T29" fmla="*/ 1 h 636"/>
                <a:gd name="T30" fmla="*/ 1 w 297"/>
                <a:gd name="T31" fmla="*/ 1 h 636"/>
                <a:gd name="T32" fmla="*/ 1 w 297"/>
                <a:gd name="T33" fmla="*/ 1 h 636"/>
                <a:gd name="T34" fmla="*/ 1 w 297"/>
                <a:gd name="T35" fmla="*/ 1 h 636"/>
                <a:gd name="T36" fmla="*/ 1 w 297"/>
                <a:gd name="T37" fmla="*/ 1 h 636"/>
                <a:gd name="T38" fmla="*/ 0 w 297"/>
                <a:gd name="T39" fmla="*/ 1 h 636"/>
                <a:gd name="T40" fmla="*/ 1 w 297"/>
                <a:gd name="T41" fmla="*/ 1 h 636"/>
                <a:gd name="T42" fmla="*/ 1 w 297"/>
                <a:gd name="T43" fmla="*/ 1 h 636"/>
                <a:gd name="T44" fmla="*/ 1 w 297"/>
                <a:gd name="T45" fmla="*/ 1 h 636"/>
                <a:gd name="T46" fmla="*/ 1 w 297"/>
                <a:gd name="T47" fmla="*/ 1 h 636"/>
                <a:gd name="T48" fmla="*/ 1 w 297"/>
                <a:gd name="T49" fmla="*/ 1 h 636"/>
                <a:gd name="T50" fmla="*/ 1 w 297"/>
                <a:gd name="T51" fmla="*/ 1 h 636"/>
                <a:gd name="T52" fmla="*/ 1 w 297"/>
                <a:gd name="T53" fmla="*/ 1 h 636"/>
                <a:gd name="T54" fmla="*/ 1 w 297"/>
                <a:gd name="T55" fmla="*/ 1 h 636"/>
                <a:gd name="T56" fmla="*/ 1 w 297"/>
                <a:gd name="T57" fmla="*/ 1 h 636"/>
                <a:gd name="T58" fmla="*/ 1 w 297"/>
                <a:gd name="T59" fmla="*/ 1 h 636"/>
                <a:gd name="T60" fmla="*/ 1 w 297"/>
                <a:gd name="T61" fmla="*/ 1 h 636"/>
                <a:gd name="T62" fmla="*/ 1 w 297"/>
                <a:gd name="T63" fmla="*/ 1 h 636"/>
                <a:gd name="T64" fmla="*/ 1 w 297"/>
                <a:gd name="T65" fmla="*/ 1 h 636"/>
                <a:gd name="T66" fmla="*/ 1 w 297"/>
                <a:gd name="T67" fmla="*/ 1 h 636"/>
                <a:gd name="T68" fmla="*/ 1 w 297"/>
                <a:gd name="T69" fmla="*/ 1 h 636"/>
                <a:gd name="T70" fmla="*/ 1 w 297"/>
                <a:gd name="T71" fmla="*/ 1 h 636"/>
                <a:gd name="T72" fmla="*/ 1 w 297"/>
                <a:gd name="T73" fmla="*/ 1 h 636"/>
                <a:gd name="T74" fmla="*/ 1 w 297"/>
                <a:gd name="T75" fmla="*/ 1 h 636"/>
                <a:gd name="T76" fmla="*/ 1 w 297"/>
                <a:gd name="T77" fmla="*/ 1 h 636"/>
                <a:gd name="T78" fmla="*/ 1 w 297"/>
                <a:gd name="T79" fmla="*/ 1 h 636"/>
                <a:gd name="T80" fmla="*/ 1 w 297"/>
                <a:gd name="T81" fmla="*/ 1 h 636"/>
                <a:gd name="T82" fmla="*/ 1 w 297"/>
                <a:gd name="T83" fmla="*/ 1 h 636"/>
                <a:gd name="T84" fmla="*/ 1 w 297"/>
                <a:gd name="T85" fmla="*/ 1 h 636"/>
                <a:gd name="T86" fmla="*/ 1 w 297"/>
                <a:gd name="T87" fmla="*/ 1 h 636"/>
                <a:gd name="T88" fmla="*/ 1 w 297"/>
                <a:gd name="T89" fmla="*/ 1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7"/>
                <a:gd name="T136" fmla="*/ 0 h 636"/>
                <a:gd name="T137" fmla="*/ 297 w 297"/>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7" h="636">
                  <a:moveTo>
                    <a:pt x="162" y="279"/>
                  </a:moveTo>
                  <a:lnTo>
                    <a:pt x="175" y="263"/>
                  </a:lnTo>
                  <a:lnTo>
                    <a:pt x="190" y="251"/>
                  </a:lnTo>
                  <a:lnTo>
                    <a:pt x="206" y="239"/>
                  </a:lnTo>
                  <a:lnTo>
                    <a:pt x="223" y="230"/>
                  </a:lnTo>
                  <a:lnTo>
                    <a:pt x="237" y="221"/>
                  </a:lnTo>
                  <a:lnTo>
                    <a:pt x="252" y="211"/>
                  </a:lnTo>
                  <a:lnTo>
                    <a:pt x="266" y="200"/>
                  </a:lnTo>
                  <a:lnTo>
                    <a:pt x="278" y="186"/>
                  </a:lnTo>
                  <a:lnTo>
                    <a:pt x="293" y="157"/>
                  </a:lnTo>
                  <a:lnTo>
                    <a:pt x="297" y="131"/>
                  </a:lnTo>
                  <a:lnTo>
                    <a:pt x="296" y="107"/>
                  </a:lnTo>
                  <a:lnTo>
                    <a:pt x="289" y="81"/>
                  </a:lnTo>
                  <a:lnTo>
                    <a:pt x="285" y="68"/>
                  </a:lnTo>
                  <a:lnTo>
                    <a:pt x="278" y="57"/>
                  </a:lnTo>
                  <a:lnTo>
                    <a:pt x="270" y="47"/>
                  </a:lnTo>
                  <a:lnTo>
                    <a:pt x="262" y="37"/>
                  </a:lnTo>
                  <a:lnTo>
                    <a:pt x="251" y="29"/>
                  </a:lnTo>
                  <a:lnTo>
                    <a:pt x="241" y="21"/>
                  </a:lnTo>
                  <a:lnTo>
                    <a:pt x="229" y="15"/>
                  </a:lnTo>
                  <a:lnTo>
                    <a:pt x="217" y="10"/>
                  </a:lnTo>
                  <a:lnTo>
                    <a:pt x="204" y="6"/>
                  </a:lnTo>
                  <a:lnTo>
                    <a:pt x="190" y="3"/>
                  </a:lnTo>
                  <a:lnTo>
                    <a:pt x="176" y="2"/>
                  </a:lnTo>
                  <a:lnTo>
                    <a:pt x="162" y="0"/>
                  </a:lnTo>
                  <a:lnTo>
                    <a:pt x="147" y="2"/>
                  </a:lnTo>
                  <a:lnTo>
                    <a:pt x="133" y="4"/>
                  </a:lnTo>
                  <a:lnTo>
                    <a:pt x="118" y="7"/>
                  </a:lnTo>
                  <a:lnTo>
                    <a:pt x="103" y="12"/>
                  </a:lnTo>
                  <a:lnTo>
                    <a:pt x="88" y="18"/>
                  </a:lnTo>
                  <a:lnTo>
                    <a:pt x="74" y="26"/>
                  </a:lnTo>
                  <a:lnTo>
                    <a:pt x="61" y="34"/>
                  </a:lnTo>
                  <a:lnTo>
                    <a:pt x="50" y="43"/>
                  </a:lnTo>
                  <a:lnTo>
                    <a:pt x="39" y="54"/>
                  </a:lnTo>
                  <a:lnTo>
                    <a:pt x="31" y="65"/>
                  </a:lnTo>
                  <a:lnTo>
                    <a:pt x="23" y="77"/>
                  </a:lnTo>
                  <a:lnTo>
                    <a:pt x="18" y="89"/>
                  </a:lnTo>
                  <a:lnTo>
                    <a:pt x="7" y="113"/>
                  </a:lnTo>
                  <a:lnTo>
                    <a:pt x="3" y="141"/>
                  </a:lnTo>
                  <a:lnTo>
                    <a:pt x="0" y="170"/>
                  </a:lnTo>
                  <a:lnTo>
                    <a:pt x="0" y="199"/>
                  </a:lnTo>
                  <a:lnTo>
                    <a:pt x="3" y="240"/>
                  </a:lnTo>
                  <a:lnTo>
                    <a:pt x="8" y="282"/>
                  </a:lnTo>
                  <a:lnTo>
                    <a:pt x="15" y="322"/>
                  </a:lnTo>
                  <a:lnTo>
                    <a:pt x="21" y="359"/>
                  </a:lnTo>
                  <a:lnTo>
                    <a:pt x="27" y="420"/>
                  </a:lnTo>
                  <a:lnTo>
                    <a:pt x="25" y="455"/>
                  </a:lnTo>
                  <a:lnTo>
                    <a:pt x="21" y="486"/>
                  </a:lnTo>
                  <a:lnTo>
                    <a:pt x="25" y="533"/>
                  </a:lnTo>
                  <a:lnTo>
                    <a:pt x="27" y="546"/>
                  </a:lnTo>
                  <a:lnTo>
                    <a:pt x="29" y="558"/>
                  </a:lnTo>
                  <a:lnTo>
                    <a:pt x="33" y="569"/>
                  </a:lnTo>
                  <a:lnTo>
                    <a:pt x="37" y="579"/>
                  </a:lnTo>
                  <a:lnTo>
                    <a:pt x="43" y="589"/>
                  </a:lnTo>
                  <a:lnTo>
                    <a:pt x="49" y="598"/>
                  </a:lnTo>
                  <a:lnTo>
                    <a:pt x="56" y="604"/>
                  </a:lnTo>
                  <a:lnTo>
                    <a:pt x="63" y="611"/>
                  </a:lnTo>
                  <a:lnTo>
                    <a:pt x="72" y="618"/>
                  </a:lnTo>
                  <a:lnTo>
                    <a:pt x="82" y="624"/>
                  </a:lnTo>
                  <a:lnTo>
                    <a:pt x="92" y="629"/>
                  </a:lnTo>
                  <a:lnTo>
                    <a:pt x="103" y="632"/>
                  </a:lnTo>
                  <a:lnTo>
                    <a:pt x="114" y="634"/>
                  </a:lnTo>
                  <a:lnTo>
                    <a:pt x="125" y="636"/>
                  </a:lnTo>
                  <a:lnTo>
                    <a:pt x="136" y="636"/>
                  </a:lnTo>
                  <a:lnTo>
                    <a:pt x="147" y="634"/>
                  </a:lnTo>
                  <a:lnTo>
                    <a:pt x="158" y="632"/>
                  </a:lnTo>
                  <a:lnTo>
                    <a:pt x="168" y="628"/>
                  </a:lnTo>
                  <a:lnTo>
                    <a:pt x="178" y="621"/>
                  </a:lnTo>
                  <a:lnTo>
                    <a:pt x="187" y="613"/>
                  </a:lnTo>
                  <a:lnTo>
                    <a:pt x="194" y="603"/>
                  </a:lnTo>
                  <a:lnTo>
                    <a:pt x="201" y="593"/>
                  </a:lnTo>
                  <a:lnTo>
                    <a:pt x="206" y="580"/>
                  </a:lnTo>
                  <a:lnTo>
                    <a:pt x="211" y="568"/>
                  </a:lnTo>
                  <a:lnTo>
                    <a:pt x="216" y="550"/>
                  </a:lnTo>
                  <a:lnTo>
                    <a:pt x="218" y="533"/>
                  </a:lnTo>
                  <a:lnTo>
                    <a:pt x="218" y="516"/>
                  </a:lnTo>
                  <a:lnTo>
                    <a:pt x="216" y="497"/>
                  </a:lnTo>
                  <a:lnTo>
                    <a:pt x="212" y="482"/>
                  </a:lnTo>
                  <a:lnTo>
                    <a:pt x="208" y="468"/>
                  </a:lnTo>
                  <a:lnTo>
                    <a:pt x="202" y="456"/>
                  </a:lnTo>
                  <a:lnTo>
                    <a:pt x="196" y="443"/>
                  </a:lnTo>
                  <a:lnTo>
                    <a:pt x="180" y="410"/>
                  </a:lnTo>
                  <a:lnTo>
                    <a:pt x="166" y="382"/>
                  </a:lnTo>
                  <a:lnTo>
                    <a:pt x="156" y="360"/>
                  </a:lnTo>
                  <a:lnTo>
                    <a:pt x="149" y="342"/>
                  </a:lnTo>
                  <a:lnTo>
                    <a:pt x="145" y="326"/>
                  </a:lnTo>
                  <a:lnTo>
                    <a:pt x="147" y="311"/>
                  </a:lnTo>
                  <a:lnTo>
                    <a:pt x="152" y="296"/>
                  </a:lnTo>
                  <a:lnTo>
                    <a:pt x="162" y="279"/>
                  </a:lnTo>
                  <a:close/>
                </a:path>
              </a:pathLst>
            </a:custGeom>
            <a:noFill/>
            <a:ln w="9525">
              <a:noFill/>
              <a:round/>
              <a:headEnd/>
              <a:tailEnd/>
            </a:ln>
          </p:spPr>
          <p:txBody>
            <a:bodyPr/>
            <a:lstStyle/>
            <a:p>
              <a:endParaRPr lang="en-US"/>
            </a:p>
          </p:txBody>
        </p:sp>
        <p:sp>
          <p:nvSpPr>
            <p:cNvPr id="25630" name="Freeform 42"/>
            <p:cNvSpPr>
              <a:spLocks/>
            </p:cNvSpPr>
            <p:nvPr/>
          </p:nvSpPr>
          <p:spPr bwMode="auto">
            <a:xfrm>
              <a:off x="2770" y="1873"/>
              <a:ext cx="48" cy="72"/>
            </a:xfrm>
            <a:custGeom>
              <a:avLst/>
              <a:gdLst>
                <a:gd name="T0" fmla="*/ 0 w 98"/>
                <a:gd name="T1" fmla="*/ 0 h 144"/>
                <a:gd name="T2" fmla="*/ 0 w 98"/>
                <a:gd name="T3" fmla="*/ 1 h 144"/>
                <a:gd name="T4" fmla="*/ 0 w 98"/>
                <a:gd name="T5" fmla="*/ 1 h 144"/>
                <a:gd name="T6" fmla="*/ 0 w 98"/>
                <a:gd name="T7" fmla="*/ 1 h 144"/>
                <a:gd name="T8" fmla="*/ 0 w 98"/>
                <a:gd name="T9" fmla="*/ 1 h 144"/>
                <a:gd name="T10" fmla="*/ 0 w 98"/>
                <a:gd name="T11" fmla="*/ 1 h 144"/>
                <a:gd name="T12" fmla="*/ 0 w 98"/>
                <a:gd name="T13" fmla="*/ 1 h 144"/>
                <a:gd name="T14" fmla="*/ 0 w 98"/>
                <a:gd name="T15" fmla="*/ 1 h 144"/>
                <a:gd name="T16" fmla="*/ 0 w 98"/>
                <a:gd name="T17" fmla="*/ 1 h 144"/>
                <a:gd name="T18" fmla="*/ 0 w 98"/>
                <a:gd name="T19" fmla="*/ 1 h 144"/>
                <a:gd name="T20" fmla="*/ 0 w 98"/>
                <a:gd name="T21" fmla="*/ 1 h 144"/>
                <a:gd name="T22" fmla="*/ 0 w 98"/>
                <a:gd name="T23" fmla="*/ 1 h 144"/>
                <a:gd name="T24" fmla="*/ 0 w 98"/>
                <a:gd name="T25" fmla="*/ 1 h 144"/>
                <a:gd name="T26" fmla="*/ 0 w 98"/>
                <a:gd name="T27" fmla="*/ 1 h 144"/>
                <a:gd name="T28" fmla="*/ 0 w 98"/>
                <a:gd name="T29" fmla="*/ 1 h 144"/>
                <a:gd name="T30" fmla="*/ 0 w 98"/>
                <a:gd name="T31" fmla="*/ 1 h 144"/>
                <a:gd name="T32" fmla="*/ 0 w 98"/>
                <a:gd name="T33" fmla="*/ 1 h 144"/>
                <a:gd name="T34" fmla="*/ 0 w 98"/>
                <a:gd name="T35" fmla="*/ 1 h 144"/>
                <a:gd name="T36" fmla="*/ 0 w 98"/>
                <a:gd name="T37" fmla="*/ 1 h 144"/>
                <a:gd name="T38" fmla="*/ 0 w 98"/>
                <a:gd name="T39" fmla="*/ 1 h 144"/>
                <a:gd name="T40" fmla="*/ 0 w 98"/>
                <a:gd name="T41" fmla="*/ 1 h 144"/>
                <a:gd name="T42" fmla="*/ 0 w 98"/>
                <a:gd name="T43" fmla="*/ 1 h 144"/>
                <a:gd name="T44" fmla="*/ 0 w 98"/>
                <a:gd name="T45" fmla="*/ 1 h 144"/>
                <a:gd name="T46" fmla="*/ 0 w 98"/>
                <a:gd name="T47" fmla="*/ 1 h 144"/>
                <a:gd name="T48" fmla="*/ 0 w 98"/>
                <a:gd name="T49" fmla="*/ 1 h 144"/>
                <a:gd name="T50" fmla="*/ 0 w 98"/>
                <a:gd name="T51" fmla="*/ 1 h 144"/>
                <a:gd name="T52" fmla="*/ 0 w 98"/>
                <a:gd name="T53" fmla="*/ 1 h 144"/>
                <a:gd name="T54" fmla="*/ 0 w 98"/>
                <a:gd name="T55" fmla="*/ 1 h 144"/>
                <a:gd name="T56" fmla="*/ 0 w 98"/>
                <a:gd name="T57" fmla="*/ 1 h 144"/>
                <a:gd name="T58" fmla="*/ 0 w 98"/>
                <a:gd name="T59" fmla="*/ 1 h 144"/>
                <a:gd name="T60" fmla="*/ 0 w 98"/>
                <a:gd name="T61" fmla="*/ 1 h 144"/>
                <a:gd name="T62" fmla="*/ 0 w 98"/>
                <a:gd name="T63" fmla="*/ 1 h 144"/>
                <a:gd name="T64" fmla="*/ 0 w 98"/>
                <a:gd name="T65" fmla="*/ 1 h 144"/>
                <a:gd name="T66" fmla="*/ 0 w 98"/>
                <a:gd name="T67" fmla="*/ 1 h 144"/>
                <a:gd name="T68" fmla="*/ 0 w 98"/>
                <a:gd name="T69" fmla="*/ 1 h 144"/>
                <a:gd name="T70" fmla="*/ 0 w 98"/>
                <a:gd name="T71" fmla="*/ 0 h 144"/>
                <a:gd name="T72" fmla="*/ 0 w 98"/>
                <a:gd name="T73" fmla="*/ 0 h 144"/>
                <a:gd name="T74" fmla="*/ 0 w 98"/>
                <a:gd name="T75" fmla="*/ 0 h 1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8"/>
                <a:gd name="T115" fmla="*/ 0 h 144"/>
                <a:gd name="T116" fmla="*/ 98 w 98"/>
                <a:gd name="T117" fmla="*/ 144 h 14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8" h="144">
                  <a:moveTo>
                    <a:pt x="62" y="0"/>
                  </a:moveTo>
                  <a:lnTo>
                    <a:pt x="70" y="3"/>
                  </a:lnTo>
                  <a:lnTo>
                    <a:pt x="80" y="10"/>
                  </a:lnTo>
                  <a:lnTo>
                    <a:pt x="86" y="18"/>
                  </a:lnTo>
                  <a:lnTo>
                    <a:pt x="92" y="28"/>
                  </a:lnTo>
                  <a:lnTo>
                    <a:pt x="96" y="39"/>
                  </a:lnTo>
                  <a:lnTo>
                    <a:pt x="98" y="53"/>
                  </a:lnTo>
                  <a:lnTo>
                    <a:pt x="98" y="67"/>
                  </a:lnTo>
                  <a:lnTo>
                    <a:pt x="97" y="82"/>
                  </a:lnTo>
                  <a:lnTo>
                    <a:pt x="93" y="96"/>
                  </a:lnTo>
                  <a:lnTo>
                    <a:pt x="88" y="108"/>
                  </a:lnTo>
                  <a:lnTo>
                    <a:pt x="82" y="120"/>
                  </a:lnTo>
                  <a:lnTo>
                    <a:pt x="74" y="129"/>
                  </a:lnTo>
                  <a:lnTo>
                    <a:pt x="65" y="136"/>
                  </a:lnTo>
                  <a:lnTo>
                    <a:pt x="55" y="142"/>
                  </a:lnTo>
                  <a:lnTo>
                    <a:pt x="46" y="144"/>
                  </a:lnTo>
                  <a:lnTo>
                    <a:pt x="36" y="144"/>
                  </a:lnTo>
                  <a:lnTo>
                    <a:pt x="27" y="141"/>
                  </a:lnTo>
                  <a:lnTo>
                    <a:pt x="20" y="135"/>
                  </a:lnTo>
                  <a:lnTo>
                    <a:pt x="13" y="128"/>
                  </a:lnTo>
                  <a:lnTo>
                    <a:pt x="7" y="118"/>
                  </a:lnTo>
                  <a:lnTo>
                    <a:pt x="4" y="106"/>
                  </a:lnTo>
                  <a:lnTo>
                    <a:pt x="1" y="93"/>
                  </a:lnTo>
                  <a:lnTo>
                    <a:pt x="0" y="81"/>
                  </a:lnTo>
                  <a:lnTo>
                    <a:pt x="1" y="66"/>
                  </a:lnTo>
                  <a:lnTo>
                    <a:pt x="6" y="50"/>
                  </a:lnTo>
                  <a:lnTo>
                    <a:pt x="13" y="35"/>
                  </a:lnTo>
                  <a:lnTo>
                    <a:pt x="20" y="22"/>
                  </a:lnTo>
                  <a:lnTo>
                    <a:pt x="28" y="12"/>
                  </a:lnTo>
                  <a:lnTo>
                    <a:pt x="32" y="9"/>
                  </a:lnTo>
                  <a:lnTo>
                    <a:pt x="37" y="6"/>
                  </a:lnTo>
                  <a:lnTo>
                    <a:pt x="40" y="5"/>
                  </a:lnTo>
                  <a:lnTo>
                    <a:pt x="45" y="2"/>
                  </a:lnTo>
                  <a:lnTo>
                    <a:pt x="50" y="1"/>
                  </a:lnTo>
                  <a:lnTo>
                    <a:pt x="54" y="1"/>
                  </a:lnTo>
                  <a:lnTo>
                    <a:pt x="58" y="0"/>
                  </a:lnTo>
                  <a:lnTo>
                    <a:pt x="62" y="0"/>
                  </a:lnTo>
                  <a:close/>
                </a:path>
              </a:pathLst>
            </a:custGeom>
            <a:noFill/>
            <a:ln w="9525">
              <a:noFill/>
              <a:round/>
              <a:headEnd/>
              <a:tailEnd/>
            </a:ln>
          </p:spPr>
          <p:txBody>
            <a:bodyPr/>
            <a:lstStyle/>
            <a:p>
              <a:endParaRPr lang="en-US"/>
            </a:p>
          </p:txBody>
        </p:sp>
        <p:sp>
          <p:nvSpPr>
            <p:cNvPr id="25631" name="Freeform 43"/>
            <p:cNvSpPr>
              <a:spLocks/>
            </p:cNvSpPr>
            <p:nvPr/>
          </p:nvSpPr>
          <p:spPr bwMode="auto">
            <a:xfrm>
              <a:off x="2734" y="1882"/>
              <a:ext cx="33" cy="49"/>
            </a:xfrm>
            <a:custGeom>
              <a:avLst/>
              <a:gdLst>
                <a:gd name="T0" fmla="*/ 0 w 67"/>
                <a:gd name="T1" fmla="*/ 0 h 98"/>
                <a:gd name="T2" fmla="*/ 0 w 67"/>
                <a:gd name="T3" fmla="*/ 1 h 98"/>
                <a:gd name="T4" fmla="*/ 0 w 67"/>
                <a:gd name="T5" fmla="*/ 1 h 98"/>
                <a:gd name="T6" fmla="*/ 0 w 67"/>
                <a:gd name="T7" fmla="*/ 1 h 98"/>
                <a:gd name="T8" fmla="*/ 0 w 67"/>
                <a:gd name="T9" fmla="*/ 1 h 98"/>
                <a:gd name="T10" fmla="*/ 0 w 67"/>
                <a:gd name="T11" fmla="*/ 1 h 98"/>
                <a:gd name="T12" fmla="*/ 0 w 67"/>
                <a:gd name="T13" fmla="*/ 1 h 98"/>
                <a:gd name="T14" fmla="*/ 0 w 67"/>
                <a:gd name="T15" fmla="*/ 1 h 98"/>
                <a:gd name="T16" fmla="*/ 0 w 67"/>
                <a:gd name="T17" fmla="*/ 1 h 98"/>
                <a:gd name="T18" fmla="*/ 0 w 67"/>
                <a:gd name="T19" fmla="*/ 1 h 98"/>
                <a:gd name="T20" fmla="*/ 0 w 67"/>
                <a:gd name="T21" fmla="*/ 1 h 98"/>
                <a:gd name="T22" fmla="*/ 0 w 67"/>
                <a:gd name="T23" fmla="*/ 1 h 98"/>
                <a:gd name="T24" fmla="*/ 0 w 67"/>
                <a:gd name="T25" fmla="*/ 1 h 98"/>
                <a:gd name="T26" fmla="*/ 0 w 67"/>
                <a:gd name="T27" fmla="*/ 1 h 98"/>
                <a:gd name="T28" fmla="*/ 0 w 67"/>
                <a:gd name="T29" fmla="*/ 1 h 98"/>
                <a:gd name="T30" fmla="*/ 0 w 67"/>
                <a:gd name="T31" fmla="*/ 1 h 98"/>
                <a:gd name="T32" fmla="*/ 0 w 67"/>
                <a:gd name="T33" fmla="*/ 1 h 98"/>
                <a:gd name="T34" fmla="*/ 0 w 67"/>
                <a:gd name="T35" fmla="*/ 1 h 98"/>
                <a:gd name="T36" fmla="*/ 0 w 67"/>
                <a:gd name="T37" fmla="*/ 1 h 98"/>
                <a:gd name="T38" fmla="*/ 0 w 67"/>
                <a:gd name="T39" fmla="*/ 1 h 98"/>
                <a:gd name="T40" fmla="*/ 0 w 67"/>
                <a:gd name="T41" fmla="*/ 1 h 98"/>
                <a:gd name="T42" fmla="*/ 0 w 67"/>
                <a:gd name="T43" fmla="*/ 1 h 98"/>
                <a:gd name="T44" fmla="*/ 0 w 67"/>
                <a:gd name="T45" fmla="*/ 1 h 98"/>
                <a:gd name="T46" fmla="*/ 0 w 67"/>
                <a:gd name="T47" fmla="*/ 1 h 98"/>
                <a:gd name="T48" fmla="*/ 0 w 67"/>
                <a:gd name="T49" fmla="*/ 0 h 98"/>
                <a:gd name="T50" fmla="*/ 0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2" y="0"/>
                  </a:moveTo>
                  <a:lnTo>
                    <a:pt x="39" y="2"/>
                  </a:lnTo>
                  <a:lnTo>
                    <a:pt x="46" y="4"/>
                  </a:lnTo>
                  <a:lnTo>
                    <a:pt x="52" y="9"/>
                  </a:lnTo>
                  <a:lnTo>
                    <a:pt x="56" y="14"/>
                  </a:lnTo>
                  <a:lnTo>
                    <a:pt x="61" y="21"/>
                  </a:lnTo>
                  <a:lnTo>
                    <a:pt x="64" y="29"/>
                  </a:lnTo>
                  <a:lnTo>
                    <a:pt x="65" y="38"/>
                  </a:lnTo>
                  <a:lnTo>
                    <a:pt x="67" y="49"/>
                  </a:lnTo>
                  <a:lnTo>
                    <a:pt x="65" y="59"/>
                  </a:lnTo>
                  <a:lnTo>
                    <a:pt x="64" y="68"/>
                  </a:lnTo>
                  <a:lnTo>
                    <a:pt x="61" y="78"/>
                  </a:lnTo>
                  <a:lnTo>
                    <a:pt x="56" y="85"/>
                  </a:lnTo>
                  <a:lnTo>
                    <a:pt x="52" y="90"/>
                  </a:lnTo>
                  <a:lnTo>
                    <a:pt x="46" y="95"/>
                  </a:lnTo>
                  <a:lnTo>
                    <a:pt x="39" y="97"/>
                  </a:lnTo>
                  <a:lnTo>
                    <a:pt x="32" y="98"/>
                  </a:lnTo>
                  <a:lnTo>
                    <a:pt x="19" y="95"/>
                  </a:lnTo>
                  <a:lnTo>
                    <a:pt x="9" y="85"/>
                  </a:lnTo>
                  <a:lnTo>
                    <a:pt x="2" y="68"/>
                  </a:lnTo>
                  <a:lnTo>
                    <a:pt x="0" y="49"/>
                  </a:lnTo>
                  <a:lnTo>
                    <a:pt x="2" y="29"/>
                  </a:lnTo>
                  <a:lnTo>
                    <a:pt x="9" y="14"/>
                  </a:lnTo>
                  <a:lnTo>
                    <a:pt x="19" y="4"/>
                  </a:lnTo>
                  <a:lnTo>
                    <a:pt x="32" y="0"/>
                  </a:lnTo>
                  <a:close/>
                </a:path>
              </a:pathLst>
            </a:custGeom>
            <a:noFill/>
            <a:ln w="9525">
              <a:noFill/>
              <a:round/>
              <a:headEnd/>
              <a:tailEnd/>
            </a:ln>
          </p:spPr>
          <p:txBody>
            <a:bodyPr/>
            <a:lstStyle/>
            <a:p>
              <a:endParaRPr lang="en-US"/>
            </a:p>
          </p:txBody>
        </p:sp>
        <p:sp>
          <p:nvSpPr>
            <p:cNvPr id="25632" name="Freeform 44"/>
            <p:cNvSpPr>
              <a:spLocks/>
            </p:cNvSpPr>
            <p:nvPr/>
          </p:nvSpPr>
          <p:spPr bwMode="auto">
            <a:xfrm>
              <a:off x="2703" y="1891"/>
              <a:ext cx="27" cy="42"/>
            </a:xfrm>
            <a:custGeom>
              <a:avLst/>
              <a:gdLst>
                <a:gd name="T0" fmla="*/ 1 w 54"/>
                <a:gd name="T1" fmla="*/ 0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0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84"/>
                <a:gd name="T56" fmla="*/ 54 w 54"/>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84">
                  <a:moveTo>
                    <a:pt x="27" y="0"/>
                  </a:moveTo>
                  <a:lnTo>
                    <a:pt x="38" y="3"/>
                  </a:lnTo>
                  <a:lnTo>
                    <a:pt x="46" y="11"/>
                  </a:lnTo>
                  <a:lnTo>
                    <a:pt x="52" y="25"/>
                  </a:lnTo>
                  <a:lnTo>
                    <a:pt x="54" y="41"/>
                  </a:lnTo>
                  <a:lnTo>
                    <a:pt x="52" y="57"/>
                  </a:lnTo>
                  <a:lnTo>
                    <a:pt x="46" y="71"/>
                  </a:lnTo>
                  <a:lnTo>
                    <a:pt x="38" y="80"/>
                  </a:lnTo>
                  <a:lnTo>
                    <a:pt x="27" y="84"/>
                  </a:lnTo>
                  <a:lnTo>
                    <a:pt x="16" y="80"/>
                  </a:lnTo>
                  <a:lnTo>
                    <a:pt x="8" y="71"/>
                  </a:lnTo>
                  <a:lnTo>
                    <a:pt x="2" y="57"/>
                  </a:lnTo>
                  <a:lnTo>
                    <a:pt x="0" y="41"/>
                  </a:lnTo>
                  <a:lnTo>
                    <a:pt x="2" y="25"/>
                  </a:lnTo>
                  <a:lnTo>
                    <a:pt x="8" y="11"/>
                  </a:lnTo>
                  <a:lnTo>
                    <a:pt x="16" y="3"/>
                  </a:lnTo>
                  <a:lnTo>
                    <a:pt x="27" y="0"/>
                  </a:lnTo>
                  <a:close/>
                </a:path>
              </a:pathLst>
            </a:custGeom>
            <a:noFill/>
            <a:ln w="9525">
              <a:noFill/>
              <a:round/>
              <a:headEnd/>
              <a:tailEnd/>
            </a:ln>
          </p:spPr>
          <p:txBody>
            <a:bodyPr/>
            <a:lstStyle/>
            <a:p>
              <a:endParaRPr lang="en-US"/>
            </a:p>
          </p:txBody>
        </p:sp>
        <p:sp>
          <p:nvSpPr>
            <p:cNvPr id="25633" name="Freeform 45"/>
            <p:cNvSpPr>
              <a:spLocks/>
            </p:cNvSpPr>
            <p:nvPr/>
          </p:nvSpPr>
          <p:spPr bwMode="auto">
            <a:xfrm>
              <a:off x="2673" y="1902"/>
              <a:ext cx="28" cy="43"/>
            </a:xfrm>
            <a:custGeom>
              <a:avLst/>
              <a:gdLst>
                <a:gd name="T0" fmla="*/ 1 w 56"/>
                <a:gd name="T1" fmla="*/ 0 h 85"/>
                <a:gd name="T2" fmla="*/ 1 w 56"/>
                <a:gd name="T3" fmla="*/ 1 h 85"/>
                <a:gd name="T4" fmla="*/ 1 w 56"/>
                <a:gd name="T5" fmla="*/ 1 h 85"/>
                <a:gd name="T6" fmla="*/ 1 w 56"/>
                <a:gd name="T7" fmla="*/ 1 h 85"/>
                <a:gd name="T8" fmla="*/ 1 w 56"/>
                <a:gd name="T9" fmla="*/ 1 h 85"/>
                <a:gd name="T10" fmla="*/ 1 w 56"/>
                <a:gd name="T11" fmla="*/ 1 h 85"/>
                <a:gd name="T12" fmla="*/ 1 w 56"/>
                <a:gd name="T13" fmla="*/ 1 h 85"/>
                <a:gd name="T14" fmla="*/ 1 w 56"/>
                <a:gd name="T15" fmla="*/ 1 h 85"/>
                <a:gd name="T16" fmla="*/ 1 w 56"/>
                <a:gd name="T17" fmla="*/ 1 h 85"/>
                <a:gd name="T18" fmla="*/ 1 w 56"/>
                <a:gd name="T19" fmla="*/ 1 h 85"/>
                <a:gd name="T20" fmla="*/ 1 w 56"/>
                <a:gd name="T21" fmla="*/ 1 h 85"/>
                <a:gd name="T22" fmla="*/ 1 w 56"/>
                <a:gd name="T23" fmla="*/ 1 h 85"/>
                <a:gd name="T24" fmla="*/ 0 w 56"/>
                <a:gd name="T25" fmla="*/ 1 h 85"/>
                <a:gd name="T26" fmla="*/ 1 w 56"/>
                <a:gd name="T27" fmla="*/ 1 h 85"/>
                <a:gd name="T28" fmla="*/ 1 w 56"/>
                <a:gd name="T29" fmla="*/ 1 h 85"/>
                <a:gd name="T30" fmla="*/ 1 w 56"/>
                <a:gd name="T31" fmla="*/ 1 h 85"/>
                <a:gd name="T32" fmla="*/ 1 w 56"/>
                <a:gd name="T33" fmla="*/ 0 h 85"/>
                <a:gd name="T34" fmla="*/ 1 w 56"/>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85"/>
                <a:gd name="T56" fmla="*/ 56 w 5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85">
                  <a:moveTo>
                    <a:pt x="29" y="0"/>
                  </a:moveTo>
                  <a:lnTo>
                    <a:pt x="39" y="3"/>
                  </a:lnTo>
                  <a:lnTo>
                    <a:pt x="48" y="12"/>
                  </a:lnTo>
                  <a:lnTo>
                    <a:pt x="54" y="26"/>
                  </a:lnTo>
                  <a:lnTo>
                    <a:pt x="56" y="42"/>
                  </a:lnTo>
                  <a:lnTo>
                    <a:pt x="54" y="59"/>
                  </a:lnTo>
                  <a:lnTo>
                    <a:pt x="48" y="72"/>
                  </a:lnTo>
                  <a:lnTo>
                    <a:pt x="39" y="82"/>
                  </a:lnTo>
                  <a:lnTo>
                    <a:pt x="29" y="85"/>
                  </a:lnTo>
                  <a:lnTo>
                    <a:pt x="17" y="82"/>
                  </a:lnTo>
                  <a:lnTo>
                    <a:pt x="8" y="72"/>
                  </a:lnTo>
                  <a:lnTo>
                    <a:pt x="2" y="59"/>
                  </a:lnTo>
                  <a:lnTo>
                    <a:pt x="0" y="42"/>
                  </a:lnTo>
                  <a:lnTo>
                    <a:pt x="2" y="26"/>
                  </a:lnTo>
                  <a:lnTo>
                    <a:pt x="8" y="12"/>
                  </a:lnTo>
                  <a:lnTo>
                    <a:pt x="17" y="3"/>
                  </a:lnTo>
                  <a:lnTo>
                    <a:pt x="29" y="0"/>
                  </a:lnTo>
                  <a:close/>
                </a:path>
              </a:pathLst>
            </a:custGeom>
            <a:noFill/>
            <a:ln w="9525">
              <a:noFill/>
              <a:round/>
              <a:headEnd/>
              <a:tailEnd/>
            </a:ln>
          </p:spPr>
          <p:txBody>
            <a:bodyPr/>
            <a:lstStyle/>
            <a:p>
              <a:endParaRPr lang="en-US"/>
            </a:p>
          </p:txBody>
        </p:sp>
        <p:sp>
          <p:nvSpPr>
            <p:cNvPr id="25634" name="Freeform 46"/>
            <p:cNvSpPr>
              <a:spLocks/>
            </p:cNvSpPr>
            <p:nvPr/>
          </p:nvSpPr>
          <p:spPr bwMode="auto">
            <a:xfrm>
              <a:off x="2653" y="1929"/>
              <a:ext cx="22" cy="34"/>
            </a:xfrm>
            <a:custGeom>
              <a:avLst/>
              <a:gdLst>
                <a:gd name="T0" fmla="*/ 1 w 44"/>
                <a:gd name="T1" fmla="*/ 0 h 67"/>
                <a:gd name="T2" fmla="*/ 1 w 44"/>
                <a:gd name="T3" fmla="*/ 1 h 67"/>
                <a:gd name="T4" fmla="*/ 1 w 44"/>
                <a:gd name="T5" fmla="*/ 1 h 67"/>
                <a:gd name="T6" fmla="*/ 1 w 44"/>
                <a:gd name="T7" fmla="*/ 1 h 67"/>
                <a:gd name="T8" fmla="*/ 1 w 44"/>
                <a:gd name="T9" fmla="*/ 1 h 67"/>
                <a:gd name="T10" fmla="*/ 1 w 44"/>
                <a:gd name="T11" fmla="*/ 1 h 67"/>
                <a:gd name="T12" fmla="*/ 1 w 44"/>
                <a:gd name="T13" fmla="*/ 1 h 67"/>
                <a:gd name="T14" fmla="*/ 1 w 44"/>
                <a:gd name="T15" fmla="*/ 1 h 67"/>
                <a:gd name="T16" fmla="*/ 1 w 44"/>
                <a:gd name="T17" fmla="*/ 1 h 67"/>
                <a:gd name="T18" fmla="*/ 1 w 44"/>
                <a:gd name="T19" fmla="*/ 1 h 67"/>
                <a:gd name="T20" fmla="*/ 1 w 44"/>
                <a:gd name="T21" fmla="*/ 1 h 67"/>
                <a:gd name="T22" fmla="*/ 1 w 44"/>
                <a:gd name="T23" fmla="*/ 1 h 67"/>
                <a:gd name="T24" fmla="*/ 0 w 44"/>
                <a:gd name="T25" fmla="*/ 1 h 67"/>
                <a:gd name="T26" fmla="*/ 0 w 44"/>
                <a:gd name="T27" fmla="*/ 1 h 67"/>
                <a:gd name="T28" fmla="*/ 1 w 44"/>
                <a:gd name="T29" fmla="*/ 1 h 67"/>
                <a:gd name="T30" fmla="*/ 1 w 44"/>
                <a:gd name="T31" fmla="*/ 1 h 67"/>
                <a:gd name="T32" fmla="*/ 1 w 44"/>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67"/>
                <a:gd name="T53" fmla="*/ 44 w 44"/>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67">
                  <a:moveTo>
                    <a:pt x="17" y="0"/>
                  </a:moveTo>
                  <a:lnTo>
                    <a:pt x="26" y="2"/>
                  </a:lnTo>
                  <a:lnTo>
                    <a:pt x="34" y="8"/>
                  </a:lnTo>
                  <a:lnTo>
                    <a:pt x="40" y="18"/>
                  </a:lnTo>
                  <a:lnTo>
                    <a:pt x="44" y="31"/>
                  </a:lnTo>
                  <a:lnTo>
                    <a:pt x="44" y="44"/>
                  </a:lnTo>
                  <a:lnTo>
                    <a:pt x="42" y="55"/>
                  </a:lnTo>
                  <a:lnTo>
                    <a:pt x="36" y="63"/>
                  </a:lnTo>
                  <a:lnTo>
                    <a:pt x="28" y="67"/>
                  </a:lnTo>
                  <a:lnTo>
                    <a:pt x="19" y="66"/>
                  </a:lnTo>
                  <a:lnTo>
                    <a:pt x="11" y="61"/>
                  </a:lnTo>
                  <a:lnTo>
                    <a:pt x="5" y="51"/>
                  </a:lnTo>
                  <a:lnTo>
                    <a:pt x="0" y="38"/>
                  </a:lnTo>
                  <a:lnTo>
                    <a:pt x="0" y="25"/>
                  </a:lnTo>
                  <a:lnTo>
                    <a:pt x="3" y="14"/>
                  </a:lnTo>
                  <a:lnTo>
                    <a:pt x="9" y="5"/>
                  </a:lnTo>
                  <a:lnTo>
                    <a:pt x="17" y="0"/>
                  </a:lnTo>
                  <a:close/>
                </a:path>
              </a:pathLst>
            </a:custGeom>
            <a:noFill/>
            <a:ln w="9525">
              <a:noFill/>
              <a:round/>
              <a:headEnd/>
              <a:tailEnd/>
            </a:ln>
          </p:spPr>
          <p:txBody>
            <a:bodyPr/>
            <a:lstStyle/>
            <a:p>
              <a:endParaRPr lang="en-US"/>
            </a:p>
          </p:txBody>
        </p:sp>
        <p:sp>
          <p:nvSpPr>
            <p:cNvPr id="25635" name="Freeform 47"/>
            <p:cNvSpPr>
              <a:spLocks/>
            </p:cNvSpPr>
            <p:nvPr/>
          </p:nvSpPr>
          <p:spPr bwMode="auto">
            <a:xfrm>
              <a:off x="2953" y="2128"/>
              <a:ext cx="149" cy="317"/>
            </a:xfrm>
            <a:custGeom>
              <a:avLst/>
              <a:gdLst>
                <a:gd name="T0" fmla="*/ 1 w 298"/>
                <a:gd name="T1" fmla="*/ 0 h 636"/>
                <a:gd name="T2" fmla="*/ 1 w 298"/>
                <a:gd name="T3" fmla="*/ 0 h 636"/>
                <a:gd name="T4" fmla="*/ 1 w 298"/>
                <a:gd name="T5" fmla="*/ 0 h 636"/>
                <a:gd name="T6" fmla="*/ 1 w 298"/>
                <a:gd name="T7" fmla="*/ 0 h 636"/>
                <a:gd name="T8" fmla="*/ 1 w 298"/>
                <a:gd name="T9" fmla="*/ 0 h 636"/>
                <a:gd name="T10" fmla="*/ 1 w 298"/>
                <a:gd name="T11" fmla="*/ 0 h 636"/>
                <a:gd name="T12" fmla="*/ 1 w 298"/>
                <a:gd name="T13" fmla="*/ 0 h 636"/>
                <a:gd name="T14" fmla="*/ 1 w 298"/>
                <a:gd name="T15" fmla="*/ 0 h 636"/>
                <a:gd name="T16" fmla="*/ 1 w 298"/>
                <a:gd name="T17" fmla="*/ 0 h 636"/>
                <a:gd name="T18" fmla="*/ 1 w 298"/>
                <a:gd name="T19" fmla="*/ 0 h 636"/>
                <a:gd name="T20" fmla="*/ 1 w 298"/>
                <a:gd name="T21" fmla="*/ 0 h 636"/>
                <a:gd name="T22" fmla="*/ 1 w 298"/>
                <a:gd name="T23" fmla="*/ 0 h 636"/>
                <a:gd name="T24" fmla="*/ 1 w 298"/>
                <a:gd name="T25" fmla="*/ 0 h 636"/>
                <a:gd name="T26" fmla="*/ 1 w 298"/>
                <a:gd name="T27" fmla="*/ 0 h 636"/>
                <a:gd name="T28" fmla="*/ 1 w 298"/>
                <a:gd name="T29" fmla="*/ 0 h 636"/>
                <a:gd name="T30" fmla="*/ 1 w 298"/>
                <a:gd name="T31" fmla="*/ 0 h 636"/>
                <a:gd name="T32" fmla="*/ 1 w 298"/>
                <a:gd name="T33" fmla="*/ 0 h 636"/>
                <a:gd name="T34" fmla="*/ 1 w 298"/>
                <a:gd name="T35" fmla="*/ 0 h 636"/>
                <a:gd name="T36" fmla="*/ 1 w 298"/>
                <a:gd name="T37" fmla="*/ 0 h 636"/>
                <a:gd name="T38" fmla="*/ 1 w 298"/>
                <a:gd name="T39" fmla="*/ 0 h 636"/>
                <a:gd name="T40" fmla="*/ 1 w 298"/>
                <a:gd name="T41" fmla="*/ 0 h 636"/>
                <a:gd name="T42" fmla="*/ 1 w 298"/>
                <a:gd name="T43" fmla="*/ 0 h 636"/>
                <a:gd name="T44" fmla="*/ 1 w 298"/>
                <a:gd name="T45" fmla="*/ 0 h 636"/>
                <a:gd name="T46" fmla="*/ 1 w 298"/>
                <a:gd name="T47" fmla="*/ 0 h 636"/>
                <a:gd name="T48" fmla="*/ 1 w 298"/>
                <a:gd name="T49" fmla="*/ 0 h 636"/>
                <a:gd name="T50" fmla="*/ 1 w 298"/>
                <a:gd name="T51" fmla="*/ 0 h 636"/>
                <a:gd name="T52" fmla="*/ 1 w 298"/>
                <a:gd name="T53" fmla="*/ 0 h 636"/>
                <a:gd name="T54" fmla="*/ 1 w 298"/>
                <a:gd name="T55" fmla="*/ 0 h 636"/>
                <a:gd name="T56" fmla="*/ 1 w 298"/>
                <a:gd name="T57" fmla="*/ 0 h 636"/>
                <a:gd name="T58" fmla="*/ 1 w 298"/>
                <a:gd name="T59" fmla="*/ 0 h 636"/>
                <a:gd name="T60" fmla="*/ 1 w 298"/>
                <a:gd name="T61" fmla="*/ 0 h 636"/>
                <a:gd name="T62" fmla="*/ 1 w 298"/>
                <a:gd name="T63" fmla="*/ 0 h 636"/>
                <a:gd name="T64" fmla="*/ 1 w 298"/>
                <a:gd name="T65" fmla="*/ 0 h 636"/>
                <a:gd name="T66" fmla="*/ 1 w 298"/>
                <a:gd name="T67" fmla="*/ 0 h 636"/>
                <a:gd name="T68" fmla="*/ 1 w 298"/>
                <a:gd name="T69" fmla="*/ 0 h 636"/>
                <a:gd name="T70" fmla="*/ 1 w 298"/>
                <a:gd name="T71" fmla="*/ 0 h 636"/>
                <a:gd name="T72" fmla="*/ 1 w 298"/>
                <a:gd name="T73" fmla="*/ 0 h 636"/>
                <a:gd name="T74" fmla="*/ 1 w 298"/>
                <a:gd name="T75" fmla="*/ 0 h 636"/>
                <a:gd name="T76" fmla="*/ 1 w 298"/>
                <a:gd name="T77" fmla="*/ 0 h 636"/>
                <a:gd name="T78" fmla="*/ 1 w 298"/>
                <a:gd name="T79" fmla="*/ 0 h 636"/>
                <a:gd name="T80" fmla="*/ 1 w 298"/>
                <a:gd name="T81" fmla="*/ 0 h 636"/>
                <a:gd name="T82" fmla="*/ 1 w 298"/>
                <a:gd name="T83" fmla="*/ 0 h 636"/>
                <a:gd name="T84" fmla="*/ 1 w 298"/>
                <a:gd name="T85" fmla="*/ 0 h 636"/>
                <a:gd name="T86" fmla="*/ 1 w 298"/>
                <a:gd name="T87" fmla="*/ 0 h 636"/>
                <a:gd name="T88" fmla="*/ 1 w 298"/>
                <a:gd name="T89" fmla="*/ 0 h 6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8"/>
                <a:gd name="T136" fmla="*/ 0 h 636"/>
                <a:gd name="T137" fmla="*/ 298 w 298"/>
                <a:gd name="T138" fmla="*/ 636 h 6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8" h="636">
                  <a:moveTo>
                    <a:pt x="137" y="277"/>
                  </a:moveTo>
                  <a:lnTo>
                    <a:pt x="124" y="262"/>
                  </a:lnTo>
                  <a:lnTo>
                    <a:pt x="109" y="249"/>
                  </a:lnTo>
                  <a:lnTo>
                    <a:pt x="94" y="238"/>
                  </a:lnTo>
                  <a:lnTo>
                    <a:pt x="77" y="229"/>
                  </a:lnTo>
                  <a:lnTo>
                    <a:pt x="61" y="219"/>
                  </a:lnTo>
                  <a:lnTo>
                    <a:pt x="46" y="209"/>
                  </a:lnTo>
                  <a:lnTo>
                    <a:pt x="33" y="198"/>
                  </a:lnTo>
                  <a:lnTo>
                    <a:pt x="21" y="184"/>
                  </a:lnTo>
                  <a:lnTo>
                    <a:pt x="6" y="156"/>
                  </a:lnTo>
                  <a:lnTo>
                    <a:pt x="0" y="130"/>
                  </a:lnTo>
                  <a:lnTo>
                    <a:pt x="1" y="104"/>
                  </a:lnTo>
                  <a:lnTo>
                    <a:pt x="10" y="79"/>
                  </a:lnTo>
                  <a:lnTo>
                    <a:pt x="15" y="67"/>
                  </a:lnTo>
                  <a:lnTo>
                    <a:pt x="21" y="56"/>
                  </a:lnTo>
                  <a:lnTo>
                    <a:pt x="29" y="45"/>
                  </a:lnTo>
                  <a:lnTo>
                    <a:pt x="37" y="36"/>
                  </a:lnTo>
                  <a:lnTo>
                    <a:pt x="48" y="28"/>
                  </a:lnTo>
                  <a:lnTo>
                    <a:pt x="58" y="21"/>
                  </a:lnTo>
                  <a:lnTo>
                    <a:pt x="69" y="14"/>
                  </a:lnTo>
                  <a:lnTo>
                    <a:pt x="82" y="10"/>
                  </a:lnTo>
                  <a:lnTo>
                    <a:pt x="95" y="5"/>
                  </a:lnTo>
                  <a:lnTo>
                    <a:pt x="109" y="3"/>
                  </a:lnTo>
                  <a:lnTo>
                    <a:pt x="122" y="0"/>
                  </a:lnTo>
                  <a:lnTo>
                    <a:pt x="137" y="0"/>
                  </a:lnTo>
                  <a:lnTo>
                    <a:pt x="151" y="2"/>
                  </a:lnTo>
                  <a:lnTo>
                    <a:pt x="166" y="4"/>
                  </a:lnTo>
                  <a:lnTo>
                    <a:pt x="181" y="7"/>
                  </a:lnTo>
                  <a:lnTo>
                    <a:pt x="196" y="12"/>
                  </a:lnTo>
                  <a:lnTo>
                    <a:pt x="212" y="19"/>
                  </a:lnTo>
                  <a:lnTo>
                    <a:pt x="226" y="26"/>
                  </a:lnTo>
                  <a:lnTo>
                    <a:pt x="239" y="35"/>
                  </a:lnTo>
                  <a:lnTo>
                    <a:pt x="250" y="44"/>
                  </a:lnTo>
                  <a:lnTo>
                    <a:pt x="261" y="53"/>
                  </a:lnTo>
                  <a:lnTo>
                    <a:pt x="269" y="64"/>
                  </a:lnTo>
                  <a:lnTo>
                    <a:pt x="277" y="75"/>
                  </a:lnTo>
                  <a:lnTo>
                    <a:pt x="282" y="87"/>
                  </a:lnTo>
                  <a:lnTo>
                    <a:pt x="292" y="112"/>
                  </a:lnTo>
                  <a:lnTo>
                    <a:pt x="297" y="140"/>
                  </a:lnTo>
                  <a:lnTo>
                    <a:pt x="298" y="168"/>
                  </a:lnTo>
                  <a:lnTo>
                    <a:pt x="298" y="196"/>
                  </a:lnTo>
                  <a:lnTo>
                    <a:pt x="296" y="239"/>
                  </a:lnTo>
                  <a:lnTo>
                    <a:pt x="292" y="282"/>
                  </a:lnTo>
                  <a:lnTo>
                    <a:pt x="285" y="321"/>
                  </a:lnTo>
                  <a:lnTo>
                    <a:pt x="279" y="358"/>
                  </a:lnTo>
                  <a:lnTo>
                    <a:pt x="273" y="419"/>
                  </a:lnTo>
                  <a:lnTo>
                    <a:pt x="275" y="453"/>
                  </a:lnTo>
                  <a:lnTo>
                    <a:pt x="279" y="486"/>
                  </a:lnTo>
                  <a:lnTo>
                    <a:pt x="275" y="533"/>
                  </a:lnTo>
                  <a:lnTo>
                    <a:pt x="273" y="546"/>
                  </a:lnTo>
                  <a:lnTo>
                    <a:pt x="270" y="558"/>
                  </a:lnTo>
                  <a:lnTo>
                    <a:pt x="266" y="569"/>
                  </a:lnTo>
                  <a:lnTo>
                    <a:pt x="262" y="579"/>
                  </a:lnTo>
                  <a:lnTo>
                    <a:pt x="256" y="589"/>
                  </a:lnTo>
                  <a:lnTo>
                    <a:pt x="250" y="598"/>
                  </a:lnTo>
                  <a:lnTo>
                    <a:pt x="243" y="606"/>
                  </a:lnTo>
                  <a:lnTo>
                    <a:pt x="236" y="612"/>
                  </a:lnTo>
                  <a:lnTo>
                    <a:pt x="227" y="619"/>
                  </a:lnTo>
                  <a:lnTo>
                    <a:pt x="217" y="625"/>
                  </a:lnTo>
                  <a:lnTo>
                    <a:pt x="206" y="630"/>
                  </a:lnTo>
                  <a:lnTo>
                    <a:pt x="195" y="632"/>
                  </a:lnTo>
                  <a:lnTo>
                    <a:pt x="183" y="634"/>
                  </a:lnTo>
                  <a:lnTo>
                    <a:pt x="173" y="636"/>
                  </a:lnTo>
                  <a:lnTo>
                    <a:pt x="162" y="636"/>
                  </a:lnTo>
                  <a:lnTo>
                    <a:pt x="151" y="634"/>
                  </a:lnTo>
                  <a:lnTo>
                    <a:pt x="140" y="631"/>
                  </a:lnTo>
                  <a:lnTo>
                    <a:pt x="129" y="626"/>
                  </a:lnTo>
                  <a:lnTo>
                    <a:pt x="120" y="621"/>
                  </a:lnTo>
                  <a:lnTo>
                    <a:pt x="111" y="612"/>
                  </a:lnTo>
                  <a:lnTo>
                    <a:pt x="104" y="602"/>
                  </a:lnTo>
                  <a:lnTo>
                    <a:pt x="97" y="592"/>
                  </a:lnTo>
                  <a:lnTo>
                    <a:pt x="92" y="580"/>
                  </a:lnTo>
                  <a:lnTo>
                    <a:pt x="88" y="566"/>
                  </a:lnTo>
                  <a:lnTo>
                    <a:pt x="83" y="550"/>
                  </a:lnTo>
                  <a:lnTo>
                    <a:pt x="82" y="533"/>
                  </a:lnTo>
                  <a:lnTo>
                    <a:pt x="82" y="516"/>
                  </a:lnTo>
                  <a:lnTo>
                    <a:pt x="84" y="496"/>
                  </a:lnTo>
                  <a:lnTo>
                    <a:pt x="88" y="482"/>
                  </a:lnTo>
                  <a:lnTo>
                    <a:pt x="92" y="468"/>
                  </a:lnTo>
                  <a:lnTo>
                    <a:pt x="98" y="455"/>
                  </a:lnTo>
                  <a:lnTo>
                    <a:pt x="104" y="442"/>
                  </a:lnTo>
                  <a:lnTo>
                    <a:pt x="120" y="408"/>
                  </a:lnTo>
                  <a:lnTo>
                    <a:pt x="133" y="381"/>
                  </a:lnTo>
                  <a:lnTo>
                    <a:pt x="143" y="359"/>
                  </a:lnTo>
                  <a:lnTo>
                    <a:pt x="150" y="340"/>
                  </a:lnTo>
                  <a:lnTo>
                    <a:pt x="153" y="324"/>
                  </a:lnTo>
                  <a:lnTo>
                    <a:pt x="152" y="309"/>
                  </a:lnTo>
                  <a:lnTo>
                    <a:pt x="147" y="293"/>
                  </a:lnTo>
                  <a:lnTo>
                    <a:pt x="137" y="277"/>
                  </a:lnTo>
                  <a:close/>
                </a:path>
              </a:pathLst>
            </a:custGeom>
            <a:solidFill>
              <a:srgbClr val="000000"/>
            </a:solidFill>
            <a:ln w="9525">
              <a:noFill/>
              <a:round/>
              <a:headEnd/>
              <a:tailEnd/>
            </a:ln>
          </p:spPr>
          <p:txBody>
            <a:bodyPr/>
            <a:lstStyle/>
            <a:p>
              <a:endParaRPr lang="en-US"/>
            </a:p>
          </p:txBody>
        </p:sp>
        <p:sp>
          <p:nvSpPr>
            <p:cNvPr id="25636" name="Freeform 48"/>
            <p:cNvSpPr>
              <a:spLocks/>
            </p:cNvSpPr>
            <p:nvPr/>
          </p:nvSpPr>
          <p:spPr bwMode="auto">
            <a:xfrm>
              <a:off x="2940" y="2065"/>
              <a:ext cx="48" cy="73"/>
            </a:xfrm>
            <a:custGeom>
              <a:avLst/>
              <a:gdLst>
                <a:gd name="T0" fmla="*/ 0 w 97"/>
                <a:gd name="T1" fmla="*/ 0 h 144"/>
                <a:gd name="T2" fmla="*/ 0 w 97"/>
                <a:gd name="T3" fmla="*/ 1 h 144"/>
                <a:gd name="T4" fmla="*/ 0 w 97"/>
                <a:gd name="T5" fmla="*/ 1 h 144"/>
                <a:gd name="T6" fmla="*/ 0 w 97"/>
                <a:gd name="T7" fmla="*/ 1 h 144"/>
                <a:gd name="T8" fmla="*/ 0 w 97"/>
                <a:gd name="T9" fmla="*/ 1 h 144"/>
                <a:gd name="T10" fmla="*/ 0 w 97"/>
                <a:gd name="T11" fmla="*/ 1 h 144"/>
                <a:gd name="T12" fmla="*/ 0 w 97"/>
                <a:gd name="T13" fmla="*/ 1 h 144"/>
                <a:gd name="T14" fmla="*/ 0 w 97"/>
                <a:gd name="T15" fmla="*/ 1 h 144"/>
                <a:gd name="T16" fmla="*/ 0 w 97"/>
                <a:gd name="T17" fmla="*/ 1 h 144"/>
                <a:gd name="T18" fmla="*/ 0 w 97"/>
                <a:gd name="T19" fmla="*/ 1 h 144"/>
                <a:gd name="T20" fmla="*/ 0 w 97"/>
                <a:gd name="T21" fmla="*/ 1 h 144"/>
                <a:gd name="T22" fmla="*/ 0 w 97"/>
                <a:gd name="T23" fmla="*/ 1 h 144"/>
                <a:gd name="T24" fmla="*/ 0 w 97"/>
                <a:gd name="T25" fmla="*/ 1 h 144"/>
                <a:gd name="T26" fmla="*/ 0 w 97"/>
                <a:gd name="T27" fmla="*/ 1 h 144"/>
                <a:gd name="T28" fmla="*/ 0 w 97"/>
                <a:gd name="T29" fmla="*/ 1 h 144"/>
                <a:gd name="T30" fmla="*/ 0 w 97"/>
                <a:gd name="T31" fmla="*/ 1 h 144"/>
                <a:gd name="T32" fmla="*/ 0 w 97"/>
                <a:gd name="T33" fmla="*/ 1 h 144"/>
                <a:gd name="T34" fmla="*/ 0 w 97"/>
                <a:gd name="T35" fmla="*/ 1 h 144"/>
                <a:gd name="T36" fmla="*/ 0 w 97"/>
                <a:gd name="T37" fmla="*/ 1 h 144"/>
                <a:gd name="T38" fmla="*/ 0 w 97"/>
                <a:gd name="T39" fmla="*/ 1 h 144"/>
                <a:gd name="T40" fmla="*/ 0 w 97"/>
                <a:gd name="T41" fmla="*/ 1 h 144"/>
                <a:gd name="T42" fmla="*/ 0 w 97"/>
                <a:gd name="T43" fmla="*/ 1 h 144"/>
                <a:gd name="T44" fmla="*/ 0 w 97"/>
                <a:gd name="T45" fmla="*/ 1 h 144"/>
                <a:gd name="T46" fmla="*/ 0 w 97"/>
                <a:gd name="T47" fmla="*/ 1 h 144"/>
                <a:gd name="T48" fmla="*/ 0 w 97"/>
                <a:gd name="T49" fmla="*/ 1 h 144"/>
                <a:gd name="T50" fmla="*/ 0 w 97"/>
                <a:gd name="T51" fmla="*/ 1 h 144"/>
                <a:gd name="T52" fmla="*/ 0 w 97"/>
                <a:gd name="T53" fmla="*/ 1 h 144"/>
                <a:gd name="T54" fmla="*/ 0 w 97"/>
                <a:gd name="T55" fmla="*/ 1 h 144"/>
                <a:gd name="T56" fmla="*/ 0 w 97"/>
                <a:gd name="T57" fmla="*/ 1 h 144"/>
                <a:gd name="T58" fmla="*/ 0 w 97"/>
                <a:gd name="T59" fmla="*/ 1 h 144"/>
                <a:gd name="T60" fmla="*/ 0 w 97"/>
                <a:gd name="T61" fmla="*/ 1 h 144"/>
                <a:gd name="T62" fmla="*/ 0 w 97"/>
                <a:gd name="T63" fmla="*/ 1 h 144"/>
                <a:gd name="T64" fmla="*/ 0 w 97"/>
                <a:gd name="T65" fmla="*/ 0 h 144"/>
                <a:gd name="T66" fmla="*/ 0 w 97"/>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
                <a:gd name="T103" fmla="*/ 0 h 144"/>
                <a:gd name="T104" fmla="*/ 97 w 97"/>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 h="144">
                  <a:moveTo>
                    <a:pt x="37" y="0"/>
                  </a:moveTo>
                  <a:lnTo>
                    <a:pt x="26" y="3"/>
                  </a:lnTo>
                  <a:lnTo>
                    <a:pt x="18" y="9"/>
                  </a:lnTo>
                  <a:lnTo>
                    <a:pt x="11" y="17"/>
                  </a:lnTo>
                  <a:lnTo>
                    <a:pt x="6" y="28"/>
                  </a:lnTo>
                  <a:lnTo>
                    <a:pt x="1" y="39"/>
                  </a:lnTo>
                  <a:lnTo>
                    <a:pt x="0" y="53"/>
                  </a:lnTo>
                  <a:lnTo>
                    <a:pt x="0" y="67"/>
                  </a:lnTo>
                  <a:lnTo>
                    <a:pt x="1" y="82"/>
                  </a:lnTo>
                  <a:lnTo>
                    <a:pt x="4" y="96"/>
                  </a:lnTo>
                  <a:lnTo>
                    <a:pt x="10" y="108"/>
                  </a:lnTo>
                  <a:lnTo>
                    <a:pt x="16" y="120"/>
                  </a:lnTo>
                  <a:lnTo>
                    <a:pt x="24" y="129"/>
                  </a:lnTo>
                  <a:lnTo>
                    <a:pt x="32" y="137"/>
                  </a:lnTo>
                  <a:lnTo>
                    <a:pt x="41" y="142"/>
                  </a:lnTo>
                  <a:lnTo>
                    <a:pt x="52" y="144"/>
                  </a:lnTo>
                  <a:lnTo>
                    <a:pt x="61" y="144"/>
                  </a:lnTo>
                  <a:lnTo>
                    <a:pt x="70" y="142"/>
                  </a:lnTo>
                  <a:lnTo>
                    <a:pt x="78" y="136"/>
                  </a:lnTo>
                  <a:lnTo>
                    <a:pt x="85" y="128"/>
                  </a:lnTo>
                  <a:lnTo>
                    <a:pt x="91" y="119"/>
                  </a:lnTo>
                  <a:lnTo>
                    <a:pt x="94" y="107"/>
                  </a:lnTo>
                  <a:lnTo>
                    <a:pt x="97" y="94"/>
                  </a:lnTo>
                  <a:lnTo>
                    <a:pt x="97" y="81"/>
                  </a:lnTo>
                  <a:lnTo>
                    <a:pt x="95" y="66"/>
                  </a:lnTo>
                  <a:lnTo>
                    <a:pt x="92" y="50"/>
                  </a:lnTo>
                  <a:lnTo>
                    <a:pt x="86" y="35"/>
                  </a:lnTo>
                  <a:lnTo>
                    <a:pt x="78" y="22"/>
                  </a:lnTo>
                  <a:lnTo>
                    <a:pt x="68" y="11"/>
                  </a:lnTo>
                  <a:lnTo>
                    <a:pt x="61" y="6"/>
                  </a:lnTo>
                  <a:lnTo>
                    <a:pt x="54" y="2"/>
                  </a:lnTo>
                  <a:lnTo>
                    <a:pt x="45" y="1"/>
                  </a:lnTo>
                  <a:lnTo>
                    <a:pt x="37" y="0"/>
                  </a:lnTo>
                  <a:close/>
                </a:path>
              </a:pathLst>
            </a:custGeom>
            <a:solidFill>
              <a:srgbClr val="000000"/>
            </a:solidFill>
            <a:ln w="9525">
              <a:noFill/>
              <a:round/>
              <a:headEnd/>
              <a:tailEnd/>
            </a:ln>
          </p:spPr>
          <p:txBody>
            <a:bodyPr/>
            <a:lstStyle/>
            <a:p>
              <a:endParaRPr lang="en-US"/>
            </a:p>
          </p:txBody>
        </p:sp>
        <p:sp>
          <p:nvSpPr>
            <p:cNvPr id="25637" name="Freeform 49"/>
            <p:cNvSpPr>
              <a:spLocks/>
            </p:cNvSpPr>
            <p:nvPr/>
          </p:nvSpPr>
          <p:spPr bwMode="auto">
            <a:xfrm>
              <a:off x="2991" y="2075"/>
              <a:ext cx="34" cy="49"/>
            </a:xfrm>
            <a:custGeom>
              <a:avLst/>
              <a:gdLst>
                <a:gd name="T0" fmla="*/ 1 w 67"/>
                <a:gd name="T1" fmla="*/ 0 h 98"/>
                <a:gd name="T2" fmla="*/ 1 w 67"/>
                <a:gd name="T3" fmla="*/ 1 h 98"/>
                <a:gd name="T4" fmla="*/ 1 w 67"/>
                <a:gd name="T5" fmla="*/ 1 h 98"/>
                <a:gd name="T6" fmla="*/ 1 w 67"/>
                <a:gd name="T7" fmla="*/ 1 h 98"/>
                <a:gd name="T8" fmla="*/ 1 w 67"/>
                <a:gd name="T9" fmla="*/ 1 h 98"/>
                <a:gd name="T10" fmla="*/ 1 w 67"/>
                <a:gd name="T11" fmla="*/ 1 h 98"/>
                <a:gd name="T12" fmla="*/ 1 w 67"/>
                <a:gd name="T13" fmla="*/ 1 h 98"/>
                <a:gd name="T14" fmla="*/ 1 w 67"/>
                <a:gd name="T15" fmla="*/ 1 h 98"/>
                <a:gd name="T16" fmla="*/ 0 w 67"/>
                <a:gd name="T17" fmla="*/ 1 h 98"/>
                <a:gd name="T18" fmla="*/ 1 w 67"/>
                <a:gd name="T19" fmla="*/ 1 h 98"/>
                <a:gd name="T20" fmla="*/ 1 w 67"/>
                <a:gd name="T21" fmla="*/ 1 h 98"/>
                <a:gd name="T22" fmla="*/ 1 w 67"/>
                <a:gd name="T23" fmla="*/ 1 h 98"/>
                <a:gd name="T24" fmla="*/ 1 w 67"/>
                <a:gd name="T25" fmla="*/ 1 h 98"/>
                <a:gd name="T26" fmla="*/ 1 w 67"/>
                <a:gd name="T27" fmla="*/ 1 h 98"/>
                <a:gd name="T28" fmla="*/ 1 w 67"/>
                <a:gd name="T29" fmla="*/ 1 h 98"/>
                <a:gd name="T30" fmla="*/ 1 w 67"/>
                <a:gd name="T31" fmla="*/ 1 h 98"/>
                <a:gd name="T32" fmla="*/ 1 w 67"/>
                <a:gd name="T33" fmla="*/ 1 h 98"/>
                <a:gd name="T34" fmla="*/ 1 w 67"/>
                <a:gd name="T35" fmla="*/ 1 h 98"/>
                <a:gd name="T36" fmla="*/ 1 w 67"/>
                <a:gd name="T37" fmla="*/ 1 h 98"/>
                <a:gd name="T38" fmla="*/ 1 w 67"/>
                <a:gd name="T39" fmla="*/ 1 h 98"/>
                <a:gd name="T40" fmla="*/ 1 w 67"/>
                <a:gd name="T41" fmla="*/ 1 h 98"/>
                <a:gd name="T42" fmla="*/ 1 w 67"/>
                <a:gd name="T43" fmla="*/ 1 h 98"/>
                <a:gd name="T44" fmla="*/ 1 w 67"/>
                <a:gd name="T45" fmla="*/ 1 h 98"/>
                <a:gd name="T46" fmla="*/ 1 w 67"/>
                <a:gd name="T47" fmla="*/ 1 h 98"/>
                <a:gd name="T48" fmla="*/ 1 w 67"/>
                <a:gd name="T49" fmla="*/ 0 h 98"/>
                <a:gd name="T50" fmla="*/ 1 w 67"/>
                <a:gd name="T51" fmla="*/ 0 h 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7"/>
                <a:gd name="T79" fmla="*/ 0 h 98"/>
                <a:gd name="T80" fmla="*/ 67 w 67"/>
                <a:gd name="T81" fmla="*/ 98 h 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7" h="98">
                  <a:moveTo>
                    <a:pt x="35" y="0"/>
                  </a:moveTo>
                  <a:lnTo>
                    <a:pt x="28" y="2"/>
                  </a:lnTo>
                  <a:lnTo>
                    <a:pt x="22" y="4"/>
                  </a:lnTo>
                  <a:lnTo>
                    <a:pt x="15" y="8"/>
                  </a:lnTo>
                  <a:lnTo>
                    <a:pt x="11" y="14"/>
                  </a:lnTo>
                  <a:lnTo>
                    <a:pt x="6" y="21"/>
                  </a:lnTo>
                  <a:lnTo>
                    <a:pt x="3" y="29"/>
                  </a:lnTo>
                  <a:lnTo>
                    <a:pt x="1" y="38"/>
                  </a:lnTo>
                  <a:lnTo>
                    <a:pt x="0" y="49"/>
                  </a:lnTo>
                  <a:lnTo>
                    <a:pt x="1" y="59"/>
                  </a:lnTo>
                  <a:lnTo>
                    <a:pt x="3" y="68"/>
                  </a:lnTo>
                  <a:lnTo>
                    <a:pt x="6" y="76"/>
                  </a:lnTo>
                  <a:lnTo>
                    <a:pt x="11" y="83"/>
                  </a:lnTo>
                  <a:lnTo>
                    <a:pt x="15" y="90"/>
                  </a:lnTo>
                  <a:lnTo>
                    <a:pt x="22" y="95"/>
                  </a:lnTo>
                  <a:lnTo>
                    <a:pt x="28" y="97"/>
                  </a:lnTo>
                  <a:lnTo>
                    <a:pt x="35" y="98"/>
                  </a:lnTo>
                  <a:lnTo>
                    <a:pt x="48" y="95"/>
                  </a:lnTo>
                  <a:lnTo>
                    <a:pt x="58" y="83"/>
                  </a:lnTo>
                  <a:lnTo>
                    <a:pt x="65" y="68"/>
                  </a:lnTo>
                  <a:lnTo>
                    <a:pt x="67" y="49"/>
                  </a:lnTo>
                  <a:lnTo>
                    <a:pt x="65" y="29"/>
                  </a:lnTo>
                  <a:lnTo>
                    <a:pt x="58" y="14"/>
                  </a:lnTo>
                  <a:lnTo>
                    <a:pt x="48" y="4"/>
                  </a:lnTo>
                  <a:lnTo>
                    <a:pt x="35" y="0"/>
                  </a:lnTo>
                  <a:close/>
                </a:path>
              </a:pathLst>
            </a:custGeom>
            <a:solidFill>
              <a:srgbClr val="000000"/>
            </a:solidFill>
            <a:ln w="9525">
              <a:noFill/>
              <a:round/>
              <a:headEnd/>
              <a:tailEnd/>
            </a:ln>
          </p:spPr>
          <p:txBody>
            <a:bodyPr/>
            <a:lstStyle/>
            <a:p>
              <a:endParaRPr lang="en-US"/>
            </a:p>
          </p:txBody>
        </p:sp>
        <p:sp>
          <p:nvSpPr>
            <p:cNvPr id="25638" name="Freeform 50"/>
            <p:cNvSpPr>
              <a:spLocks/>
            </p:cNvSpPr>
            <p:nvPr/>
          </p:nvSpPr>
          <p:spPr bwMode="auto">
            <a:xfrm>
              <a:off x="3028" y="2083"/>
              <a:ext cx="28" cy="42"/>
            </a:xfrm>
            <a:custGeom>
              <a:avLst/>
              <a:gdLst>
                <a:gd name="T0" fmla="*/ 1 w 55"/>
                <a:gd name="T1" fmla="*/ 0 h 84"/>
                <a:gd name="T2" fmla="*/ 1 w 55"/>
                <a:gd name="T3" fmla="*/ 1 h 84"/>
                <a:gd name="T4" fmla="*/ 1 w 55"/>
                <a:gd name="T5" fmla="*/ 1 h 84"/>
                <a:gd name="T6" fmla="*/ 1 w 55"/>
                <a:gd name="T7" fmla="*/ 1 h 84"/>
                <a:gd name="T8" fmla="*/ 0 w 55"/>
                <a:gd name="T9" fmla="*/ 1 h 84"/>
                <a:gd name="T10" fmla="*/ 1 w 55"/>
                <a:gd name="T11" fmla="*/ 1 h 84"/>
                <a:gd name="T12" fmla="*/ 1 w 55"/>
                <a:gd name="T13" fmla="*/ 1 h 84"/>
                <a:gd name="T14" fmla="*/ 1 w 55"/>
                <a:gd name="T15" fmla="*/ 1 h 84"/>
                <a:gd name="T16" fmla="*/ 1 w 55"/>
                <a:gd name="T17" fmla="*/ 1 h 84"/>
                <a:gd name="T18" fmla="*/ 1 w 55"/>
                <a:gd name="T19" fmla="*/ 1 h 84"/>
                <a:gd name="T20" fmla="*/ 1 w 55"/>
                <a:gd name="T21" fmla="*/ 1 h 84"/>
                <a:gd name="T22" fmla="*/ 1 w 55"/>
                <a:gd name="T23" fmla="*/ 1 h 84"/>
                <a:gd name="T24" fmla="*/ 1 w 55"/>
                <a:gd name="T25" fmla="*/ 1 h 84"/>
                <a:gd name="T26" fmla="*/ 1 w 55"/>
                <a:gd name="T27" fmla="*/ 1 h 84"/>
                <a:gd name="T28" fmla="*/ 1 w 55"/>
                <a:gd name="T29" fmla="*/ 1 h 84"/>
                <a:gd name="T30" fmla="*/ 1 w 55"/>
                <a:gd name="T31" fmla="*/ 1 h 84"/>
                <a:gd name="T32" fmla="*/ 1 w 55"/>
                <a:gd name="T33" fmla="*/ 0 h 84"/>
                <a:gd name="T34" fmla="*/ 1 w 55"/>
                <a:gd name="T35" fmla="*/ 0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84"/>
                <a:gd name="T56" fmla="*/ 55 w 55"/>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84">
                  <a:moveTo>
                    <a:pt x="28" y="0"/>
                  </a:moveTo>
                  <a:lnTo>
                    <a:pt x="16" y="3"/>
                  </a:lnTo>
                  <a:lnTo>
                    <a:pt x="8" y="12"/>
                  </a:lnTo>
                  <a:lnTo>
                    <a:pt x="2" y="25"/>
                  </a:lnTo>
                  <a:lnTo>
                    <a:pt x="0" y="42"/>
                  </a:lnTo>
                  <a:lnTo>
                    <a:pt x="2" y="58"/>
                  </a:lnTo>
                  <a:lnTo>
                    <a:pt x="8" y="71"/>
                  </a:lnTo>
                  <a:lnTo>
                    <a:pt x="16" y="80"/>
                  </a:lnTo>
                  <a:lnTo>
                    <a:pt x="28" y="84"/>
                  </a:lnTo>
                  <a:lnTo>
                    <a:pt x="38" y="80"/>
                  </a:lnTo>
                  <a:lnTo>
                    <a:pt x="47" y="71"/>
                  </a:lnTo>
                  <a:lnTo>
                    <a:pt x="53" y="58"/>
                  </a:lnTo>
                  <a:lnTo>
                    <a:pt x="55" y="42"/>
                  </a:lnTo>
                  <a:lnTo>
                    <a:pt x="53" y="25"/>
                  </a:lnTo>
                  <a:lnTo>
                    <a:pt x="47" y="12"/>
                  </a:lnTo>
                  <a:lnTo>
                    <a:pt x="38" y="3"/>
                  </a:lnTo>
                  <a:lnTo>
                    <a:pt x="28" y="0"/>
                  </a:lnTo>
                  <a:close/>
                </a:path>
              </a:pathLst>
            </a:custGeom>
            <a:solidFill>
              <a:srgbClr val="000000"/>
            </a:solidFill>
            <a:ln w="9525">
              <a:noFill/>
              <a:round/>
              <a:headEnd/>
              <a:tailEnd/>
            </a:ln>
          </p:spPr>
          <p:txBody>
            <a:bodyPr/>
            <a:lstStyle/>
            <a:p>
              <a:endParaRPr lang="en-US"/>
            </a:p>
          </p:txBody>
        </p:sp>
        <p:sp>
          <p:nvSpPr>
            <p:cNvPr id="25639" name="Freeform 51"/>
            <p:cNvSpPr>
              <a:spLocks/>
            </p:cNvSpPr>
            <p:nvPr/>
          </p:nvSpPr>
          <p:spPr bwMode="auto">
            <a:xfrm>
              <a:off x="3057" y="2095"/>
              <a:ext cx="29" cy="43"/>
            </a:xfrm>
            <a:custGeom>
              <a:avLst/>
              <a:gdLst>
                <a:gd name="T0" fmla="*/ 1 w 57"/>
                <a:gd name="T1" fmla="*/ 0 h 85"/>
                <a:gd name="T2" fmla="*/ 1 w 57"/>
                <a:gd name="T3" fmla="*/ 1 h 85"/>
                <a:gd name="T4" fmla="*/ 1 w 57"/>
                <a:gd name="T5" fmla="*/ 1 h 85"/>
                <a:gd name="T6" fmla="*/ 1 w 57"/>
                <a:gd name="T7" fmla="*/ 1 h 85"/>
                <a:gd name="T8" fmla="*/ 0 w 57"/>
                <a:gd name="T9" fmla="*/ 1 h 85"/>
                <a:gd name="T10" fmla="*/ 1 w 57"/>
                <a:gd name="T11" fmla="*/ 1 h 85"/>
                <a:gd name="T12" fmla="*/ 1 w 57"/>
                <a:gd name="T13" fmla="*/ 1 h 85"/>
                <a:gd name="T14" fmla="*/ 1 w 57"/>
                <a:gd name="T15" fmla="*/ 1 h 85"/>
                <a:gd name="T16" fmla="*/ 1 w 57"/>
                <a:gd name="T17" fmla="*/ 1 h 85"/>
                <a:gd name="T18" fmla="*/ 1 w 57"/>
                <a:gd name="T19" fmla="*/ 1 h 85"/>
                <a:gd name="T20" fmla="*/ 1 w 57"/>
                <a:gd name="T21" fmla="*/ 1 h 85"/>
                <a:gd name="T22" fmla="*/ 1 w 57"/>
                <a:gd name="T23" fmla="*/ 1 h 85"/>
                <a:gd name="T24" fmla="*/ 1 w 57"/>
                <a:gd name="T25" fmla="*/ 1 h 85"/>
                <a:gd name="T26" fmla="*/ 1 w 57"/>
                <a:gd name="T27" fmla="*/ 1 h 85"/>
                <a:gd name="T28" fmla="*/ 1 w 57"/>
                <a:gd name="T29" fmla="*/ 1 h 85"/>
                <a:gd name="T30" fmla="*/ 1 w 57"/>
                <a:gd name="T31" fmla="*/ 1 h 85"/>
                <a:gd name="T32" fmla="*/ 1 w 57"/>
                <a:gd name="T33" fmla="*/ 0 h 85"/>
                <a:gd name="T34" fmla="*/ 1 w 57"/>
                <a:gd name="T35" fmla="*/ 0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85"/>
                <a:gd name="T56" fmla="*/ 57 w 57"/>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85">
                  <a:moveTo>
                    <a:pt x="30" y="0"/>
                  </a:moveTo>
                  <a:lnTo>
                    <a:pt x="18" y="3"/>
                  </a:lnTo>
                  <a:lnTo>
                    <a:pt x="8" y="12"/>
                  </a:lnTo>
                  <a:lnTo>
                    <a:pt x="2" y="26"/>
                  </a:lnTo>
                  <a:lnTo>
                    <a:pt x="0" y="42"/>
                  </a:lnTo>
                  <a:lnTo>
                    <a:pt x="2" y="59"/>
                  </a:lnTo>
                  <a:lnTo>
                    <a:pt x="8" y="72"/>
                  </a:lnTo>
                  <a:lnTo>
                    <a:pt x="18" y="82"/>
                  </a:lnTo>
                  <a:lnTo>
                    <a:pt x="30" y="85"/>
                  </a:lnTo>
                  <a:lnTo>
                    <a:pt x="40" y="82"/>
                  </a:lnTo>
                  <a:lnTo>
                    <a:pt x="49" y="72"/>
                  </a:lnTo>
                  <a:lnTo>
                    <a:pt x="55" y="59"/>
                  </a:lnTo>
                  <a:lnTo>
                    <a:pt x="57" y="42"/>
                  </a:lnTo>
                  <a:lnTo>
                    <a:pt x="55" y="26"/>
                  </a:lnTo>
                  <a:lnTo>
                    <a:pt x="49" y="12"/>
                  </a:lnTo>
                  <a:lnTo>
                    <a:pt x="40" y="3"/>
                  </a:lnTo>
                  <a:lnTo>
                    <a:pt x="30" y="0"/>
                  </a:lnTo>
                  <a:close/>
                </a:path>
              </a:pathLst>
            </a:custGeom>
            <a:solidFill>
              <a:srgbClr val="000000"/>
            </a:solidFill>
            <a:ln w="9525">
              <a:noFill/>
              <a:round/>
              <a:headEnd/>
              <a:tailEnd/>
            </a:ln>
          </p:spPr>
          <p:txBody>
            <a:bodyPr/>
            <a:lstStyle/>
            <a:p>
              <a:endParaRPr lang="en-US"/>
            </a:p>
          </p:txBody>
        </p:sp>
        <p:sp>
          <p:nvSpPr>
            <p:cNvPr id="25640" name="Freeform 52"/>
            <p:cNvSpPr>
              <a:spLocks/>
            </p:cNvSpPr>
            <p:nvPr/>
          </p:nvSpPr>
          <p:spPr bwMode="auto">
            <a:xfrm>
              <a:off x="3084" y="2122"/>
              <a:ext cx="22" cy="33"/>
            </a:xfrm>
            <a:custGeom>
              <a:avLst/>
              <a:gdLst>
                <a:gd name="T0" fmla="*/ 0 w 45"/>
                <a:gd name="T1" fmla="*/ 0 h 67"/>
                <a:gd name="T2" fmla="*/ 0 w 45"/>
                <a:gd name="T3" fmla="*/ 0 h 67"/>
                <a:gd name="T4" fmla="*/ 0 w 45"/>
                <a:gd name="T5" fmla="*/ 0 h 67"/>
                <a:gd name="T6" fmla="*/ 0 w 45"/>
                <a:gd name="T7" fmla="*/ 0 h 67"/>
                <a:gd name="T8" fmla="*/ 0 w 45"/>
                <a:gd name="T9" fmla="*/ 0 h 67"/>
                <a:gd name="T10" fmla="*/ 0 w 45"/>
                <a:gd name="T11" fmla="*/ 0 h 67"/>
                <a:gd name="T12" fmla="*/ 0 w 45"/>
                <a:gd name="T13" fmla="*/ 0 h 67"/>
                <a:gd name="T14" fmla="*/ 0 w 45"/>
                <a:gd name="T15" fmla="*/ 0 h 67"/>
                <a:gd name="T16" fmla="*/ 0 w 45"/>
                <a:gd name="T17" fmla="*/ 0 h 67"/>
                <a:gd name="T18" fmla="*/ 0 w 45"/>
                <a:gd name="T19" fmla="*/ 0 h 67"/>
                <a:gd name="T20" fmla="*/ 0 w 45"/>
                <a:gd name="T21" fmla="*/ 0 h 67"/>
                <a:gd name="T22" fmla="*/ 0 w 45"/>
                <a:gd name="T23" fmla="*/ 0 h 67"/>
                <a:gd name="T24" fmla="*/ 0 w 45"/>
                <a:gd name="T25" fmla="*/ 0 h 67"/>
                <a:gd name="T26" fmla="*/ 0 w 45"/>
                <a:gd name="T27" fmla="*/ 0 h 67"/>
                <a:gd name="T28" fmla="*/ 0 w 45"/>
                <a:gd name="T29" fmla="*/ 0 h 67"/>
                <a:gd name="T30" fmla="*/ 0 w 45"/>
                <a:gd name="T31" fmla="*/ 0 h 67"/>
                <a:gd name="T32" fmla="*/ 0 w 45"/>
                <a:gd name="T33" fmla="*/ 0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67"/>
                <a:gd name="T53" fmla="*/ 45 w 45"/>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67">
                  <a:moveTo>
                    <a:pt x="28" y="0"/>
                  </a:moveTo>
                  <a:lnTo>
                    <a:pt x="19" y="2"/>
                  </a:lnTo>
                  <a:lnTo>
                    <a:pt x="11" y="8"/>
                  </a:lnTo>
                  <a:lnTo>
                    <a:pt x="4" y="18"/>
                  </a:lnTo>
                  <a:lnTo>
                    <a:pt x="1" y="31"/>
                  </a:lnTo>
                  <a:lnTo>
                    <a:pt x="0" y="45"/>
                  </a:lnTo>
                  <a:lnTo>
                    <a:pt x="3" y="55"/>
                  </a:lnTo>
                  <a:lnTo>
                    <a:pt x="9" y="63"/>
                  </a:lnTo>
                  <a:lnTo>
                    <a:pt x="17" y="67"/>
                  </a:lnTo>
                  <a:lnTo>
                    <a:pt x="25" y="66"/>
                  </a:lnTo>
                  <a:lnTo>
                    <a:pt x="33" y="61"/>
                  </a:lnTo>
                  <a:lnTo>
                    <a:pt x="40" y="52"/>
                  </a:lnTo>
                  <a:lnTo>
                    <a:pt x="43" y="39"/>
                  </a:lnTo>
                  <a:lnTo>
                    <a:pt x="45" y="25"/>
                  </a:lnTo>
                  <a:lnTo>
                    <a:pt x="42" y="14"/>
                  </a:lnTo>
                  <a:lnTo>
                    <a:pt x="36" y="5"/>
                  </a:lnTo>
                  <a:lnTo>
                    <a:pt x="28" y="0"/>
                  </a:lnTo>
                  <a:close/>
                </a:path>
              </a:pathLst>
            </a:custGeom>
            <a:solidFill>
              <a:srgbClr val="000000"/>
            </a:solidFill>
            <a:ln w="9525">
              <a:noFill/>
              <a:round/>
              <a:headEnd/>
              <a:tailEnd/>
            </a:ln>
          </p:spPr>
          <p:txBody>
            <a:bodyPr/>
            <a:lstStyle/>
            <a:p>
              <a:endParaRPr lang="en-US"/>
            </a:p>
          </p:txBody>
        </p:sp>
      </p:grpSp>
      <p:sp>
        <p:nvSpPr>
          <p:cNvPr id="25613" name="Rectangle 53"/>
          <p:cNvSpPr>
            <a:spLocks noChangeArrowheads="1"/>
          </p:cNvSpPr>
          <p:nvPr/>
        </p:nvSpPr>
        <p:spPr bwMode="auto">
          <a:xfrm>
            <a:off x="1455738" y="55626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5614" name="Rectangle 54"/>
          <p:cNvSpPr>
            <a:spLocks noChangeArrowheads="1"/>
          </p:cNvSpPr>
          <p:nvPr/>
        </p:nvSpPr>
        <p:spPr bwMode="auto">
          <a:xfrm>
            <a:off x="1455738" y="5791200"/>
            <a:ext cx="228600" cy="76200"/>
          </a:xfrm>
          <a:prstGeom prst="rect">
            <a:avLst/>
          </a:prstGeom>
          <a:solidFill>
            <a:srgbClr val="969696"/>
          </a:solidFill>
          <a:ln w="9525" algn="ctr">
            <a:solidFill>
              <a:schemeClr val="tx1"/>
            </a:solidFill>
            <a:miter lim="800000"/>
            <a:headEnd/>
            <a:tailEnd/>
          </a:ln>
        </p:spPr>
        <p:txBody>
          <a:bodyPr wrap="none" anchor="ctr"/>
          <a:lstStyle/>
          <a:p>
            <a:endParaRPr lang="en-US"/>
          </a:p>
        </p:txBody>
      </p:sp>
      <p:sp>
        <p:nvSpPr>
          <p:cNvPr id="25615" name="Line 56"/>
          <p:cNvSpPr>
            <a:spLocks noChangeShapeType="1"/>
          </p:cNvSpPr>
          <p:nvPr/>
        </p:nvSpPr>
        <p:spPr bwMode="auto">
          <a:xfrm>
            <a:off x="1303338" y="2895600"/>
            <a:ext cx="6400800" cy="0"/>
          </a:xfrm>
          <a:prstGeom prst="line">
            <a:avLst/>
          </a:prstGeom>
          <a:noFill/>
          <a:ln w="19050">
            <a:solidFill>
              <a:schemeClr val="tx1"/>
            </a:solidFill>
            <a:round/>
            <a:headEnd/>
            <a:tailEnd/>
          </a:ln>
        </p:spPr>
        <p:txBody>
          <a:bodyPr wrap="none" anchor="ctr"/>
          <a:lstStyle/>
          <a:p>
            <a:endParaRPr lang="en-US"/>
          </a:p>
        </p:txBody>
      </p:sp>
      <p:sp>
        <p:nvSpPr>
          <p:cNvPr id="25616" name="Line 57"/>
          <p:cNvSpPr>
            <a:spLocks noChangeShapeType="1"/>
          </p:cNvSpPr>
          <p:nvPr/>
        </p:nvSpPr>
        <p:spPr bwMode="auto">
          <a:xfrm>
            <a:off x="3436938" y="2895600"/>
            <a:ext cx="0" cy="685800"/>
          </a:xfrm>
          <a:prstGeom prst="line">
            <a:avLst/>
          </a:prstGeom>
          <a:noFill/>
          <a:ln w="9525">
            <a:solidFill>
              <a:schemeClr val="tx1"/>
            </a:solidFill>
            <a:round/>
            <a:headEnd/>
            <a:tailEnd/>
          </a:ln>
        </p:spPr>
        <p:txBody>
          <a:bodyPr wrap="none" anchor="ctr"/>
          <a:lstStyle/>
          <a:p>
            <a:endParaRPr lang="en-US"/>
          </a:p>
        </p:txBody>
      </p:sp>
      <p:sp>
        <p:nvSpPr>
          <p:cNvPr id="25617" name="Line 58"/>
          <p:cNvSpPr>
            <a:spLocks noChangeShapeType="1"/>
          </p:cNvSpPr>
          <p:nvPr/>
        </p:nvSpPr>
        <p:spPr bwMode="auto">
          <a:xfrm>
            <a:off x="5265738" y="2895600"/>
            <a:ext cx="0" cy="685800"/>
          </a:xfrm>
          <a:prstGeom prst="line">
            <a:avLst/>
          </a:prstGeom>
          <a:noFill/>
          <a:ln w="9525">
            <a:solidFill>
              <a:schemeClr val="tx1"/>
            </a:solidFill>
            <a:round/>
            <a:headEnd/>
            <a:tailEnd/>
          </a:ln>
        </p:spPr>
        <p:txBody>
          <a:bodyPr wrap="none" anchor="ctr"/>
          <a:lstStyle/>
          <a:p>
            <a:endParaRPr lang="en-US"/>
          </a:p>
        </p:txBody>
      </p:sp>
      <p:sp>
        <p:nvSpPr>
          <p:cNvPr id="25618" name="Title 1"/>
          <p:cNvSpPr>
            <a:spLocks noGrp="1"/>
          </p:cNvSpPr>
          <p:nvPr>
            <p:ph type="title"/>
          </p:nvPr>
        </p:nvSpPr>
        <p:spPr>
          <a:xfrm>
            <a:off x="457200" y="152400"/>
            <a:ext cx="8229600" cy="838200"/>
          </a:xfrm>
        </p:spPr>
        <p:txBody>
          <a:bodyPr/>
          <a:lstStyle/>
          <a:p>
            <a:r>
              <a:rPr lang="en-US" dirty="0" smtClean="0"/>
              <a:t>Summary Plan</a:t>
            </a:r>
          </a:p>
        </p:txBody>
      </p:sp>
      <p:sp>
        <p:nvSpPr>
          <p:cNvPr id="25619" name="TextBox 48"/>
          <p:cNvSpPr txBox="1">
            <a:spLocks noChangeArrowheads="1"/>
          </p:cNvSpPr>
          <p:nvPr/>
        </p:nvSpPr>
        <p:spPr bwMode="auto">
          <a:xfrm>
            <a:off x="1219200" y="2971800"/>
            <a:ext cx="2133600" cy="830263"/>
          </a:xfrm>
          <a:prstGeom prst="rect">
            <a:avLst/>
          </a:prstGeom>
          <a:noFill/>
          <a:ln w="9525">
            <a:noFill/>
            <a:miter lim="800000"/>
            <a:headEnd/>
            <a:tailEnd/>
          </a:ln>
        </p:spPr>
        <p:txBody>
          <a:bodyPr>
            <a:spAutoFit/>
          </a:bodyPr>
          <a:lstStyle/>
          <a:p>
            <a:r>
              <a:rPr lang="en-US" sz="1600">
                <a:solidFill>
                  <a:srgbClr val="00B050"/>
                </a:solidFill>
              </a:rPr>
              <a:t>Wolves</a:t>
            </a:r>
          </a:p>
          <a:p>
            <a:r>
              <a:rPr lang="en-US" sz="1600">
                <a:solidFill>
                  <a:srgbClr val="00B050"/>
                </a:solidFill>
              </a:rPr>
              <a:t>Opinion </a:t>
            </a:r>
          </a:p>
          <a:p>
            <a:r>
              <a:rPr lang="en-US" sz="1600">
                <a:solidFill>
                  <a:srgbClr val="00B050"/>
                </a:solidFill>
              </a:rPr>
              <a:t>Myth Busting  </a:t>
            </a:r>
          </a:p>
        </p:txBody>
      </p:sp>
      <p:sp>
        <p:nvSpPr>
          <p:cNvPr id="25620" name="TextBox 49"/>
          <p:cNvSpPr txBox="1">
            <a:spLocks noChangeArrowheads="1"/>
          </p:cNvSpPr>
          <p:nvPr/>
        </p:nvSpPr>
        <p:spPr bwMode="auto">
          <a:xfrm>
            <a:off x="3505200" y="2971800"/>
            <a:ext cx="1600200" cy="369888"/>
          </a:xfrm>
          <a:prstGeom prst="rect">
            <a:avLst/>
          </a:prstGeom>
          <a:noFill/>
          <a:ln w="9525">
            <a:noFill/>
            <a:miter lim="800000"/>
            <a:headEnd/>
            <a:tailEnd/>
          </a:ln>
        </p:spPr>
        <p:txBody>
          <a:bodyPr>
            <a:spAutoFit/>
          </a:bodyPr>
          <a:lstStyle/>
          <a:p>
            <a:r>
              <a:rPr lang="en-US" sz="1600">
                <a:solidFill>
                  <a:srgbClr val="00B050"/>
                </a:solidFill>
              </a:rPr>
              <a:t>Claims</a:t>
            </a:r>
            <a:r>
              <a:rPr lang="en-US">
                <a:solidFill>
                  <a:srgbClr val="00B050"/>
                </a:solidFill>
              </a:rPr>
              <a:t> </a:t>
            </a:r>
            <a:r>
              <a:rPr lang="en-US"/>
              <a:t> </a:t>
            </a:r>
          </a:p>
        </p:txBody>
      </p:sp>
      <p:sp>
        <p:nvSpPr>
          <p:cNvPr id="25621" name="TextBox 50"/>
          <p:cNvSpPr txBox="1">
            <a:spLocks noChangeArrowheads="1"/>
          </p:cNvSpPr>
          <p:nvPr/>
        </p:nvSpPr>
        <p:spPr bwMode="auto">
          <a:xfrm>
            <a:off x="5410200" y="2971800"/>
            <a:ext cx="2286000" cy="584200"/>
          </a:xfrm>
          <a:prstGeom prst="rect">
            <a:avLst/>
          </a:prstGeom>
          <a:noFill/>
          <a:ln w="9525">
            <a:noFill/>
            <a:miter lim="800000"/>
            <a:headEnd/>
            <a:tailEnd/>
          </a:ln>
        </p:spPr>
        <p:txBody>
          <a:bodyPr>
            <a:spAutoFit/>
          </a:bodyPr>
          <a:lstStyle/>
          <a:p>
            <a:r>
              <a:rPr lang="en-US" sz="1600">
                <a:solidFill>
                  <a:srgbClr val="00B050"/>
                </a:solidFill>
              </a:rPr>
              <a:t>Wolves are portrayed incorrectly in stories </a:t>
            </a:r>
          </a:p>
        </p:txBody>
      </p:sp>
      <p:sp>
        <p:nvSpPr>
          <p:cNvPr id="25622" name="TextBox 53"/>
          <p:cNvSpPr txBox="1">
            <a:spLocks noChangeArrowheads="1"/>
          </p:cNvSpPr>
          <p:nvPr/>
        </p:nvSpPr>
        <p:spPr bwMode="auto">
          <a:xfrm>
            <a:off x="1219200" y="4343400"/>
            <a:ext cx="7162800" cy="862013"/>
          </a:xfrm>
          <a:prstGeom prst="rect">
            <a:avLst/>
          </a:prstGeom>
          <a:noFill/>
          <a:ln w="9525">
            <a:noFill/>
            <a:miter lim="800000"/>
            <a:headEnd/>
            <a:tailEnd/>
          </a:ln>
        </p:spPr>
        <p:txBody>
          <a:bodyPr>
            <a:spAutoFit/>
          </a:bodyPr>
          <a:lstStyle/>
          <a:p>
            <a:r>
              <a:rPr lang="en-US" sz="1600">
                <a:solidFill>
                  <a:srgbClr val="00B050"/>
                </a:solidFill>
              </a:rPr>
              <a:t>The author, Ms. Macaulay, claims that wolves are portrayed incorrectly</a:t>
            </a:r>
          </a:p>
          <a:p>
            <a:r>
              <a:rPr lang="en-US" sz="1600">
                <a:solidFill>
                  <a:srgbClr val="00B050"/>
                </a:solidFill>
              </a:rPr>
              <a:t> in stories. </a:t>
            </a:r>
          </a:p>
          <a:p>
            <a:endParaRPr lang="en-US"/>
          </a:p>
        </p:txBody>
      </p:sp>
      <p:sp>
        <p:nvSpPr>
          <p:cNvPr id="25623" name="TextBox 54"/>
          <p:cNvSpPr txBox="1">
            <a:spLocks noChangeArrowheads="1"/>
          </p:cNvSpPr>
          <p:nvPr/>
        </p:nvSpPr>
        <p:spPr bwMode="auto">
          <a:xfrm>
            <a:off x="1752600" y="5181600"/>
            <a:ext cx="6553200" cy="1077913"/>
          </a:xfrm>
          <a:prstGeom prst="rect">
            <a:avLst/>
          </a:prstGeom>
          <a:noFill/>
          <a:ln w="9525">
            <a:noFill/>
            <a:miter lim="800000"/>
            <a:headEnd/>
            <a:tailEnd/>
          </a:ln>
        </p:spPr>
        <p:txBody>
          <a:bodyPr>
            <a:spAutoFit/>
          </a:bodyPr>
          <a:lstStyle/>
          <a:p>
            <a:pPr>
              <a:buFont typeface="Arial" pitchFamily="34" charset="0"/>
              <a:buChar char="•"/>
            </a:pPr>
            <a:r>
              <a:rPr lang="en-US" sz="1600">
                <a:solidFill>
                  <a:srgbClr val="00B050"/>
                </a:solidFill>
              </a:rPr>
              <a:t>Portrayal of wolves in children’s stories is unfair e.g. Little Red Riding Hood </a:t>
            </a:r>
          </a:p>
          <a:p>
            <a:pPr>
              <a:buFont typeface="Arial" pitchFamily="34" charset="0"/>
              <a:buChar char="•"/>
            </a:pPr>
            <a:r>
              <a:rPr lang="en-US" sz="1600">
                <a:solidFill>
                  <a:srgbClr val="00B050"/>
                </a:solidFill>
              </a:rPr>
              <a:t>Scientist study their behavior </a:t>
            </a:r>
          </a:p>
          <a:p>
            <a:pPr>
              <a:buFont typeface="Arial" pitchFamily="34" charset="0"/>
              <a:buChar char="•"/>
            </a:pPr>
            <a:r>
              <a:rPr lang="en-US" sz="1600">
                <a:solidFill>
                  <a:srgbClr val="00B050"/>
                </a:solidFill>
              </a:rPr>
              <a:t>Scientist have learned that wolves don’t behave like in the stories  </a:t>
            </a:r>
          </a:p>
        </p:txBody>
      </p:sp>
      <p:sp>
        <p:nvSpPr>
          <p:cNvPr id="25624" name="Text Box 35"/>
          <p:cNvSpPr txBox="1">
            <a:spLocks noChangeArrowheads="1"/>
          </p:cNvSpPr>
          <p:nvPr/>
        </p:nvSpPr>
        <p:spPr bwMode="auto">
          <a:xfrm>
            <a:off x="0" y="2819400"/>
            <a:ext cx="1119188" cy="422275"/>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1:</a:t>
            </a:r>
          </a:p>
        </p:txBody>
      </p:sp>
      <p:sp>
        <p:nvSpPr>
          <p:cNvPr id="25625" name="Text Box 35"/>
          <p:cNvSpPr txBox="1">
            <a:spLocks noChangeArrowheads="1"/>
          </p:cNvSpPr>
          <p:nvPr/>
        </p:nvSpPr>
        <p:spPr bwMode="auto">
          <a:xfrm>
            <a:off x="0" y="4343400"/>
            <a:ext cx="1038225" cy="400050"/>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2:</a:t>
            </a:r>
          </a:p>
        </p:txBody>
      </p:sp>
      <p:sp>
        <p:nvSpPr>
          <p:cNvPr id="25626" name="Text Box 35"/>
          <p:cNvSpPr txBox="1">
            <a:spLocks noChangeArrowheads="1"/>
          </p:cNvSpPr>
          <p:nvPr/>
        </p:nvSpPr>
        <p:spPr bwMode="auto">
          <a:xfrm>
            <a:off x="0" y="5562600"/>
            <a:ext cx="1038225" cy="400050"/>
          </a:xfrm>
          <a:prstGeom prst="rect">
            <a:avLst/>
          </a:prstGeom>
          <a:solidFill>
            <a:schemeClr val="bg1"/>
          </a:solidFill>
          <a:ln w="25400" algn="ctr">
            <a:solidFill>
              <a:srgbClr val="FF0000"/>
            </a:solidFill>
            <a:miter lim="800000"/>
            <a:headEnd/>
            <a:tailEnd/>
          </a:ln>
        </p:spPr>
        <p:txBody>
          <a:bodyPr wrap="none">
            <a:spAutoFit/>
          </a:bodyPr>
          <a:lstStyle/>
          <a:p>
            <a:pPr algn="ctr"/>
            <a:r>
              <a:rPr lang="en-US" sz="2000"/>
              <a:t>STEP 3:</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304800"/>
            <a:ext cx="8229600" cy="685800"/>
          </a:xfrm>
        </p:spPr>
        <p:txBody>
          <a:bodyPr/>
          <a:lstStyle/>
          <a:p>
            <a:r>
              <a:rPr lang="en-US" dirty="0" smtClean="0"/>
              <a:t>Put it all together</a:t>
            </a:r>
          </a:p>
        </p:txBody>
      </p:sp>
      <p:sp>
        <p:nvSpPr>
          <p:cNvPr id="34819"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ED352F0C-811C-4312-B775-8BF309C727A3}" type="slidenum">
              <a:rPr lang="en-US" smtClean="0">
                <a:solidFill>
                  <a:schemeClr val="tx2"/>
                </a:solidFill>
                <a:latin typeface="Arial" pitchFamily="34" charset="0"/>
                <a:ea typeface="+mn-ea"/>
                <a:cs typeface="+mn-cs"/>
              </a:rPr>
              <a:pPr algn="r">
                <a:defRPr/>
              </a:pPr>
              <a:t>21</a:t>
            </a:fld>
            <a:endParaRPr lang="en-US" smtClean="0">
              <a:solidFill>
                <a:schemeClr val="tx2"/>
              </a:solidFill>
              <a:latin typeface="Arial" pitchFamily="34" charset="0"/>
              <a:ea typeface="+mn-ea"/>
              <a:cs typeface="+mn-cs"/>
            </a:endParaRPr>
          </a:p>
        </p:txBody>
      </p:sp>
      <p:sp>
        <p:nvSpPr>
          <p:cNvPr id="26628" name="Rectangle 2"/>
          <p:cNvSpPr>
            <a:spLocks noChangeArrowheads="1"/>
          </p:cNvSpPr>
          <p:nvPr/>
        </p:nvSpPr>
        <p:spPr bwMode="auto">
          <a:xfrm>
            <a:off x="609600" y="1676400"/>
            <a:ext cx="8001000" cy="4876800"/>
          </a:xfrm>
          <a:prstGeom prst="rect">
            <a:avLst/>
          </a:prstGeom>
          <a:solidFill>
            <a:srgbClr val="FFFFFF"/>
          </a:solidFill>
          <a:ln w="9525">
            <a:solidFill>
              <a:schemeClr val="tx1"/>
            </a:solidFill>
            <a:miter lim="800000"/>
            <a:headEnd/>
            <a:tailEnd/>
          </a:ln>
        </p:spPr>
        <p:txBody>
          <a:bodyPr wrap="none" anchor="ctr"/>
          <a:lstStyle/>
          <a:p>
            <a:pPr algn="ctr"/>
            <a:endParaRPr lang="en-US"/>
          </a:p>
        </p:txBody>
      </p:sp>
      <p:sp>
        <p:nvSpPr>
          <p:cNvPr id="26629" name="Text Box 3"/>
          <p:cNvSpPr txBox="1">
            <a:spLocks noChangeArrowheads="1"/>
          </p:cNvSpPr>
          <p:nvPr/>
        </p:nvSpPr>
        <p:spPr bwMode="auto">
          <a:xfrm>
            <a:off x="4724400" y="5297488"/>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a:p>
        </p:txBody>
      </p:sp>
      <p:sp>
        <p:nvSpPr>
          <p:cNvPr id="26630" name="Oval 4"/>
          <p:cNvSpPr>
            <a:spLocks noChangeArrowheads="1"/>
          </p:cNvSpPr>
          <p:nvPr/>
        </p:nvSpPr>
        <p:spPr bwMode="auto">
          <a:xfrm>
            <a:off x="838200" y="5791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 name="Rectangle 5"/>
          <p:cNvSpPr>
            <a:spLocks noChangeArrowheads="1"/>
          </p:cNvSpPr>
          <p:nvPr/>
        </p:nvSpPr>
        <p:spPr bwMode="auto">
          <a:xfrm>
            <a:off x="1143000" y="2209800"/>
            <a:ext cx="7543800" cy="2986088"/>
          </a:xfrm>
          <a:prstGeom prst="rect">
            <a:avLst/>
          </a:prstGeom>
          <a:noFill/>
          <a:ln w="9525">
            <a:noFill/>
            <a:miter lim="800000"/>
            <a:headEnd/>
            <a:tailEnd/>
          </a:ln>
        </p:spPr>
        <p:txBody>
          <a:bodyPr>
            <a:spAutoFit/>
          </a:bodyPr>
          <a:lstStyle/>
          <a:p>
            <a:r>
              <a:rPr lang="en-US" sz="2000">
                <a:solidFill>
                  <a:srgbClr val="00B050"/>
                </a:solidFill>
              </a:rPr>
              <a:t>	</a:t>
            </a:r>
            <a:r>
              <a:rPr lang="en-US" sz="2800">
                <a:solidFill>
                  <a:srgbClr val="00B050"/>
                </a:solidFill>
              </a:rPr>
              <a:t>The author of this article, Ms. Macaulay, claims that wolves are portrayed incorrectly in stories.  Stories such as Little Red Riding Hood portray wolves as evil, however this is not true according to scientists who have been studying their behavior. </a:t>
            </a:r>
          </a:p>
          <a:p>
            <a:endParaRPr lang="en-US" sz="2000">
              <a:solidFill>
                <a:srgbClr val="00B050"/>
              </a:solidFill>
            </a:endParaRPr>
          </a:p>
        </p:txBody>
      </p:sp>
      <p:sp>
        <p:nvSpPr>
          <p:cNvPr id="26632" name="Oval 7"/>
          <p:cNvSpPr>
            <a:spLocks noChangeArrowheads="1"/>
          </p:cNvSpPr>
          <p:nvPr/>
        </p:nvSpPr>
        <p:spPr bwMode="auto">
          <a:xfrm>
            <a:off x="838200" y="19050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12" name="Rectangle 8"/>
          <p:cNvSpPr txBox="1">
            <a:spLocks noChangeArrowheads="1"/>
          </p:cNvSpPr>
          <p:nvPr/>
        </p:nvSpPr>
        <p:spPr bwMode="auto">
          <a:xfrm>
            <a:off x="685800" y="1600200"/>
            <a:ext cx="8229600" cy="1143000"/>
          </a:xfrm>
          <a:prstGeom prst="rect">
            <a:avLst/>
          </a:prstGeom>
          <a:noFill/>
          <a:ln w="9525">
            <a:noFill/>
            <a:miter lim="800000"/>
            <a:headEnd/>
            <a:tailEnd/>
          </a:ln>
        </p:spPr>
        <p:txBody>
          <a:bodyPr/>
          <a:lstStyle/>
          <a:p>
            <a:pPr algn="ctr">
              <a:defRPr/>
            </a:pPr>
            <a:r>
              <a:rPr lang="en-US" sz="3400" i="1" kern="0" dirty="0">
                <a:solidFill>
                  <a:srgbClr val="660066"/>
                </a:solidFill>
                <a:latin typeface="+mj-lt"/>
                <a:ea typeface="+mj-ea"/>
                <a:cs typeface="+mj-cs"/>
              </a:rPr>
              <a:t>Wolves Paragraph 2</a:t>
            </a:r>
            <a:r>
              <a:rPr lang="en-US" sz="3400" kern="0" dirty="0">
                <a:solidFill>
                  <a:srgbClr val="660066"/>
                </a:solidFill>
                <a:latin typeface="+mj-lt"/>
                <a:ea typeface="+mj-ea"/>
                <a:cs typeface="+mj-cs"/>
              </a:rPr>
              <a:t>:  A Summary</a:t>
            </a:r>
          </a:p>
        </p:txBody>
      </p:sp>
      <p:sp>
        <p:nvSpPr>
          <p:cNvPr id="26634" name="Oval 9"/>
          <p:cNvSpPr>
            <a:spLocks noChangeArrowheads="1"/>
          </p:cNvSpPr>
          <p:nvPr/>
        </p:nvSpPr>
        <p:spPr bwMode="auto">
          <a:xfrm>
            <a:off x="838200" y="3886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z="3600" smtClean="0"/>
              <a:t>Incorporating this Strategy into what you are already doing.</a:t>
            </a:r>
          </a:p>
        </p:txBody>
      </p:sp>
      <p:sp>
        <p:nvSpPr>
          <p:cNvPr id="20483"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4F04F3B2-D2EE-4420-89A3-E35BAF3E91BD}" type="slidenum">
              <a:rPr lang="en-US" smtClean="0">
                <a:solidFill>
                  <a:schemeClr val="tx2"/>
                </a:solidFill>
                <a:latin typeface="Arial" pitchFamily="34" charset="0"/>
                <a:ea typeface="+mn-ea"/>
                <a:cs typeface="+mn-cs"/>
              </a:rPr>
              <a:pPr algn="r">
                <a:defRPr/>
              </a:pPr>
              <a:t>22</a:t>
            </a:fld>
            <a:endParaRPr lang="en-US" smtClean="0">
              <a:solidFill>
                <a:schemeClr val="tx2"/>
              </a:solidFill>
              <a:latin typeface="Arial" pitchFamily="34" charset="0"/>
              <a:ea typeface="+mn-ea"/>
              <a:cs typeface="+mn-cs"/>
            </a:endParaRPr>
          </a:p>
        </p:txBody>
      </p:sp>
      <p:sp>
        <p:nvSpPr>
          <p:cNvPr id="4" name="Cube 3"/>
          <p:cNvSpPr/>
          <p:nvPr/>
        </p:nvSpPr>
        <p:spPr>
          <a:xfrm>
            <a:off x="685800" y="41910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Guided Reading: Reading A-Z text or follow up to G. Reading in the classroom</a:t>
            </a:r>
          </a:p>
        </p:txBody>
      </p:sp>
      <p:sp>
        <p:nvSpPr>
          <p:cNvPr id="5" name="Cube 4"/>
          <p:cNvSpPr/>
          <p:nvPr/>
        </p:nvSpPr>
        <p:spPr>
          <a:xfrm>
            <a:off x="2438400" y="41910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Wilson:</a:t>
            </a:r>
          </a:p>
          <a:p>
            <a:pPr algn="ctr">
              <a:defRPr/>
            </a:pPr>
            <a:r>
              <a:rPr lang="en-US" dirty="0"/>
              <a:t>Step 9 in the Wilson Lessons </a:t>
            </a:r>
          </a:p>
        </p:txBody>
      </p:sp>
      <p:sp>
        <p:nvSpPr>
          <p:cNvPr id="6" name="Cube 5"/>
          <p:cNvSpPr/>
          <p:nvPr/>
        </p:nvSpPr>
        <p:spPr>
          <a:xfrm>
            <a:off x="4191000" y="41910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Language!: </a:t>
            </a:r>
          </a:p>
          <a:p>
            <a:pPr algn="ctr">
              <a:defRPr/>
            </a:pPr>
            <a:r>
              <a:rPr lang="en-US" dirty="0"/>
              <a:t>With the Challenge Text</a:t>
            </a:r>
          </a:p>
        </p:txBody>
      </p:sp>
      <p:sp>
        <p:nvSpPr>
          <p:cNvPr id="7" name="Cube 6"/>
          <p:cNvSpPr/>
          <p:nvPr/>
        </p:nvSpPr>
        <p:spPr>
          <a:xfrm>
            <a:off x="5943600" y="41910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Modified Spring Board: </a:t>
            </a:r>
          </a:p>
          <a:p>
            <a:pPr algn="ctr">
              <a:defRPr/>
            </a:pPr>
            <a:r>
              <a:rPr lang="en-US" dirty="0"/>
              <a:t>After reading text</a:t>
            </a:r>
          </a:p>
        </p:txBody>
      </p:sp>
      <p:sp>
        <p:nvSpPr>
          <p:cNvPr id="8" name="Cube 7"/>
          <p:cNvSpPr/>
          <p:nvPr/>
        </p:nvSpPr>
        <p:spPr>
          <a:xfrm>
            <a:off x="1524000" y="24384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Inclusion:</a:t>
            </a:r>
          </a:p>
          <a:p>
            <a:pPr algn="ctr">
              <a:defRPr/>
            </a:pPr>
            <a:r>
              <a:rPr lang="en-US" dirty="0"/>
              <a:t>When you are providing specialized instruction in the classroom </a:t>
            </a:r>
          </a:p>
        </p:txBody>
      </p:sp>
      <p:sp>
        <p:nvSpPr>
          <p:cNvPr id="9" name="Cube 8"/>
          <p:cNvSpPr/>
          <p:nvPr/>
        </p:nvSpPr>
        <p:spPr>
          <a:xfrm>
            <a:off x="3276600" y="24384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Everyday Connected Math: With each story problem </a:t>
            </a:r>
          </a:p>
        </p:txBody>
      </p:sp>
      <p:sp>
        <p:nvSpPr>
          <p:cNvPr id="10" name="Cube 9"/>
          <p:cNvSpPr/>
          <p:nvPr/>
        </p:nvSpPr>
        <p:spPr>
          <a:xfrm>
            <a:off x="5029200" y="2438400"/>
            <a:ext cx="2362200" cy="2362200"/>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Reading A-Z Books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46" dur="1000" fill="hold"/>
                                        <p:tgtEl>
                                          <p:spTgt spid="7"/>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8" dur="1000" fill="hold"/>
                                        <p:tgtEl>
                                          <p:spTgt spid="8"/>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8"/>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70" dur="1000" fill="hold"/>
                                        <p:tgtEl>
                                          <p:spTgt spid="9"/>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9"/>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grpId="0" nodeType="click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82" dur="1000" fill="hold"/>
                                        <p:tgtEl>
                                          <p:spTgt spid="10"/>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Great short answer</a:t>
            </a:r>
            <a:endParaRPr lang="en-US" sz="4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Great Short Answers </a:t>
            </a:r>
          </a:p>
        </p:txBody>
      </p:sp>
      <p:sp>
        <p:nvSpPr>
          <p:cNvPr id="9" name="TextBox 8"/>
          <p:cNvSpPr txBox="1"/>
          <p:nvPr/>
        </p:nvSpPr>
        <p:spPr>
          <a:xfrm>
            <a:off x="457200" y="2438400"/>
            <a:ext cx="8229600" cy="2678113"/>
          </a:xfrm>
          <a:prstGeom prst="rect">
            <a:avLst/>
          </a:prstGeom>
          <a:solidFill>
            <a:srgbClr val="FFC000"/>
          </a:solidFill>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sz="2800" dirty="0"/>
              <a:t>Students use this strategy to learn how to write great short answers. For class, district or state assessments, students must be prepared to write good short answers that are one, two or three sentences long. In class, teachers expect students to speak in complete sentence and to give complete answers. </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sz="half" idx="1"/>
          </p:nvPr>
        </p:nvSpPr>
        <p:spPr>
          <a:xfrm>
            <a:off x="457200" y="2133600"/>
            <a:ext cx="8229600" cy="4724400"/>
          </a:xfrm>
          <a:noFill/>
        </p:spPr>
        <p:txBody>
          <a:bodyPr/>
          <a:lstStyle/>
          <a:p>
            <a:pPr eaLnBrk="1" hangingPunct="1">
              <a:buFont typeface="Wingdings" pitchFamily="2" charset="2"/>
              <a:buNone/>
            </a:pPr>
            <a:r>
              <a:rPr lang="en-US" sz="4000" b="1" smtClean="0">
                <a:solidFill>
                  <a:srgbClr val="7030A0"/>
                </a:solidFill>
                <a:latin typeface="Garamond" pitchFamily="18" charset="0"/>
              </a:rPr>
              <a:t>A Great Short Answer </a:t>
            </a:r>
            <a:r>
              <a:rPr lang="en-US" smtClean="0">
                <a:latin typeface="Garamond" pitchFamily="18" charset="0"/>
              </a:rPr>
              <a:t>…</a:t>
            </a:r>
          </a:p>
          <a:p>
            <a:pPr eaLnBrk="1" hangingPunct="1"/>
            <a:r>
              <a:rPr lang="en-US" sz="3200" smtClean="0">
                <a:latin typeface="Garamond" pitchFamily="18" charset="0"/>
              </a:rPr>
              <a:t>Doesn’t use question words in the answer</a:t>
            </a:r>
          </a:p>
          <a:p>
            <a:pPr eaLnBrk="1" hangingPunct="1"/>
            <a:r>
              <a:rPr lang="en-US" sz="3200" smtClean="0">
                <a:latin typeface="Garamond" pitchFamily="18" charset="0"/>
              </a:rPr>
              <a:t>Uses key words from the question</a:t>
            </a:r>
          </a:p>
          <a:p>
            <a:pPr eaLnBrk="1" hangingPunct="1"/>
            <a:r>
              <a:rPr lang="en-US" sz="3200" smtClean="0">
                <a:latin typeface="Garamond" pitchFamily="18" charset="0"/>
              </a:rPr>
              <a:t>Uses complete sentences</a:t>
            </a:r>
          </a:p>
          <a:p>
            <a:pPr eaLnBrk="1" hangingPunct="1"/>
            <a:r>
              <a:rPr lang="en-US" sz="3200" smtClean="0">
                <a:latin typeface="Garamond" pitchFamily="18" charset="0"/>
              </a:rPr>
              <a:t>Is specific </a:t>
            </a:r>
          </a:p>
          <a:p>
            <a:pPr eaLnBrk="1" hangingPunct="1"/>
            <a:r>
              <a:rPr lang="en-US" sz="3200" smtClean="0">
                <a:latin typeface="Garamond" pitchFamily="18" charset="0"/>
              </a:rPr>
              <a:t>Doesn’t leave your reader guessing </a:t>
            </a:r>
          </a:p>
          <a:p>
            <a:pPr algn="ctr" eaLnBrk="1" hangingPunct="1">
              <a:buFont typeface="Wingdings" pitchFamily="2" charset="2"/>
              <a:buNone/>
            </a:pPr>
            <a:r>
              <a:rPr lang="en-US" sz="1600" smtClean="0">
                <a:latin typeface="Garamond" pitchFamily="18" charset="0"/>
              </a:rPr>
              <a:t>                                                                     </a:t>
            </a:r>
            <a:endParaRPr lang="en-US" sz="1400" i="1" smtClean="0">
              <a:latin typeface="Garamond" pitchFamily="18" charset="0"/>
            </a:endParaRPr>
          </a:p>
        </p:txBody>
      </p:sp>
      <p:sp>
        <p:nvSpPr>
          <p:cNvPr id="29699" name="Text Box 3"/>
          <p:cNvSpPr txBox="1">
            <a:spLocks noChangeArrowheads="1"/>
          </p:cNvSpPr>
          <p:nvPr/>
        </p:nvSpPr>
        <p:spPr bwMode="auto">
          <a:xfrm>
            <a:off x="76200" y="381000"/>
            <a:ext cx="9144000" cy="762000"/>
          </a:xfrm>
          <a:prstGeom prst="rect">
            <a:avLst/>
          </a:prstGeom>
          <a:noFill/>
          <a:ln w="9525">
            <a:noFill/>
            <a:miter lim="800000"/>
            <a:headEnd/>
            <a:tailEnd/>
          </a:ln>
        </p:spPr>
        <p:txBody>
          <a:bodyPr>
            <a:spAutoFit/>
          </a:bodyPr>
          <a:lstStyle/>
          <a:p>
            <a:pPr algn="ctr"/>
            <a:r>
              <a:rPr lang="en-US" sz="4400" dirty="0"/>
              <a:t>  What is a Great Short Answer?</a:t>
            </a:r>
          </a:p>
        </p:txBody>
      </p:sp>
      <p:sp>
        <p:nvSpPr>
          <p:cNvPr id="29700" name="Line 4"/>
          <p:cNvSpPr>
            <a:spLocks noChangeShapeType="1"/>
          </p:cNvSpPr>
          <p:nvPr/>
        </p:nvSpPr>
        <p:spPr bwMode="auto">
          <a:xfrm>
            <a:off x="152400" y="1828800"/>
            <a:ext cx="8839200" cy="0"/>
          </a:xfrm>
          <a:prstGeom prst="line">
            <a:avLst/>
          </a:prstGeom>
          <a:noFill/>
          <a:ln w="952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cstate="print"/>
          <a:srcRect/>
          <a:stretch>
            <a:fillRect/>
          </a:stretch>
        </p:blipFill>
        <p:spPr bwMode="auto">
          <a:xfrm>
            <a:off x="685800" y="3108325"/>
            <a:ext cx="838200" cy="1006475"/>
          </a:xfrm>
          <a:prstGeom prst="rect">
            <a:avLst/>
          </a:prstGeom>
          <a:noFill/>
          <a:ln w="9525">
            <a:noFill/>
            <a:miter lim="800000"/>
            <a:headEnd/>
            <a:tailEnd/>
          </a:ln>
        </p:spPr>
      </p:pic>
      <p:pic>
        <p:nvPicPr>
          <p:cNvPr id="30723" name="Picture 4"/>
          <p:cNvPicPr>
            <a:picLocks noChangeAspect="1" noChangeArrowheads="1"/>
          </p:cNvPicPr>
          <p:nvPr/>
        </p:nvPicPr>
        <p:blipFill>
          <a:blip r:embed="rId4" cstate="print"/>
          <a:srcRect/>
          <a:stretch>
            <a:fillRect/>
          </a:stretch>
        </p:blipFill>
        <p:spPr bwMode="auto">
          <a:xfrm>
            <a:off x="685800" y="4267200"/>
            <a:ext cx="838200" cy="936625"/>
          </a:xfrm>
          <a:prstGeom prst="rect">
            <a:avLst/>
          </a:prstGeom>
          <a:noFill/>
          <a:ln w="9525">
            <a:noFill/>
            <a:miter lim="800000"/>
            <a:headEnd/>
            <a:tailEnd/>
          </a:ln>
        </p:spPr>
      </p:pic>
      <p:pic>
        <p:nvPicPr>
          <p:cNvPr id="30724" name="Picture 5"/>
          <p:cNvPicPr>
            <a:picLocks noChangeAspect="1" noChangeArrowheads="1"/>
          </p:cNvPicPr>
          <p:nvPr/>
        </p:nvPicPr>
        <p:blipFill>
          <a:blip r:embed="rId5" cstate="print"/>
          <a:srcRect/>
          <a:stretch>
            <a:fillRect/>
          </a:stretch>
        </p:blipFill>
        <p:spPr bwMode="auto">
          <a:xfrm>
            <a:off x="685800" y="2057400"/>
            <a:ext cx="838200" cy="1004888"/>
          </a:xfrm>
          <a:prstGeom prst="rect">
            <a:avLst/>
          </a:prstGeom>
          <a:noFill/>
          <a:ln w="9525">
            <a:noFill/>
            <a:miter lim="800000"/>
            <a:headEnd/>
            <a:tailEnd/>
          </a:ln>
        </p:spPr>
      </p:pic>
      <p:graphicFrame>
        <p:nvGraphicFramePr>
          <p:cNvPr id="14" name="Table 13"/>
          <p:cNvGraphicFramePr>
            <a:graphicFrameLocks noGrp="1"/>
          </p:cNvGraphicFramePr>
          <p:nvPr/>
        </p:nvGraphicFramePr>
        <p:xfrm>
          <a:off x="1524000" y="990600"/>
          <a:ext cx="7162800" cy="4984626"/>
        </p:xfrm>
        <a:graphic>
          <a:graphicData uri="http://schemas.openxmlformats.org/drawingml/2006/table">
            <a:tbl>
              <a:tblPr firstRow="1" bandRow="1">
                <a:tableStyleId>{72833802-FEF1-4C79-8D5D-14CF1EAF98D9}</a:tableStyleId>
              </a:tblPr>
              <a:tblGrid>
                <a:gridCol w="2387600"/>
                <a:gridCol w="2387600"/>
                <a:gridCol w="2387600"/>
              </a:tblGrid>
              <a:tr h="990600">
                <a:tc>
                  <a:txBody>
                    <a:bodyPr/>
                    <a:lstStyle/>
                    <a:p>
                      <a:r>
                        <a:rPr lang="en-US" dirty="0" smtClean="0"/>
                        <a:t>What games or sports did you play this summer?</a:t>
                      </a:r>
                      <a:endParaRPr lang="en-US" dirty="0"/>
                    </a:p>
                  </a:txBody>
                  <a:tcPr>
                    <a:solidFill>
                      <a:srgbClr val="7030A0"/>
                    </a:solidFill>
                  </a:tcPr>
                </a:tc>
                <a:tc>
                  <a:txBody>
                    <a:bodyPr/>
                    <a:lstStyle/>
                    <a:p>
                      <a:r>
                        <a:rPr lang="en-US" dirty="0" smtClean="0"/>
                        <a:t>What</a:t>
                      </a:r>
                      <a:r>
                        <a:rPr lang="en-US" baseline="0" dirty="0" smtClean="0"/>
                        <a:t> is the eye of the hurricane?</a:t>
                      </a:r>
                      <a:endParaRPr lang="en-US" dirty="0"/>
                    </a:p>
                  </a:txBody>
                  <a:tcPr>
                    <a:solidFill>
                      <a:srgbClr val="7030A0"/>
                    </a:solidFill>
                  </a:tcPr>
                </a:tc>
                <a:tc>
                  <a:txBody>
                    <a:bodyPr/>
                    <a:lstStyle/>
                    <a:p>
                      <a:r>
                        <a:rPr lang="en-US" dirty="0" smtClean="0"/>
                        <a:t>What are the similarities that all reptiles share ?</a:t>
                      </a:r>
                      <a:endParaRPr lang="en-US" dirty="0"/>
                    </a:p>
                  </a:txBody>
                  <a:tcPr>
                    <a:solidFill>
                      <a:srgbClr val="7030A0"/>
                    </a:solidFill>
                  </a:tcPr>
                </a:tc>
              </a:tr>
              <a:tr h="1107822">
                <a:tc>
                  <a:txBody>
                    <a:bodyPr/>
                    <a:lstStyle/>
                    <a:p>
                      <a:r>
                        <a:rPr lang="en-US" noProof="0" dirty="0" smtClean="0"/>
                        <a:t>baseball</a:t>
                      </a:r>
                      <a:endParaRPr lang="en-US" noProof="0" dirty="0"/>
                    </a:p>
                  </a:txBody>
                  <a:tcPr/>
                </a:tc>
                <a:tc>
                  <a:txBody>
                    <a:bodyPr/>
                    <a:lstStyle/>
                    <a:p>
                      <a:r>
                        <a:rPr lang="en-US" dirty="0" smtClean="0"/>
                        <a:t>The middle</a:t>
                      </a:r>
                      <a:r>
                        <a:rPr lang="en-US" baseline="0" dirty="0" smtClean="0"/>
                        <a:t> part </a:t>
                      </a:r>
                      <a:endParaRPr lang="en-US" dirty="0"/>
                    </a:p>
                  </a:txBody>
                  <a:tcPr/>
                </a:tc>
                <a:tc>
                  <a:txBody>
                    <a:bodyPr/>
                    <a:lstStyle/>
                    <a:p>
                      <a:r>
                        <a:rPr lang="en-US" dirty="0" smtClean="0"/>
                        <a:t>Look</a:t>
                      </a:r>
                      <a:r>
                        <a:rPr lang="en-US" baseline="0" dirty="0" smtClean="0"/>
                        <a:t> the same </a:t>
                      </a:r>
                      <a:endParaRPr lang="en-US" dirty="0"/>
                    </a:p>
                  </a:txBody>
                  <a:tcPr/>
                </a:tc>
              </a:tr>
              <a:tr h="1148844">
                <a:tc>
                  <a:txBody>
                    <a:bodyPr/>
                    <a:lstStyle/>
                    <a:p>
                      <a:r>
                        <a:rPr lang="en-US" dirty="0" smtClean="0"/>
                        <a:t>I played baseball with my friends.</a:t>
                      </a:r>
                      <a:endParaRPr lang="en-US" dirty="0"/>
                    </a:p>
                  </a:txBody>
                  <a:tcPr/>
                </a:tc>
                <a:tc>
                  <a:txBody>
                    <a:bodyPr/>
                    <a:lstStyle/>
                    <a:p>
                      <a:r>
                        <a:rPr lang="en-US" dirty="0" smtClean="0"/>
                        <a:t>It is the middle part of a hurricane</a:t>
                      </a:r>
                      <a:r>
                        <a:rPr lang="en-US" baseline="0" dirty="0" smtClean="0"/>
                        <a:t> and is the calm part.</a:t>
                      </a:r>
                      <a:endParaRPr lang="en-US" dirty="0"/>
                    </a:p>
                  </a:txBody>
                  <a:tcPr/>
                </a:tc>
                <a:tc>
                  <a:txBody>
                    <a:bodyPr/>
                    <a:lstStyle/>
                    <a:p>
                      <a:r>
                        <a:rPr lang="en-US" dirty="0" smtClean="0"/>
                        <a:t>They look like they have scales.</a:t>
                      </a:r>
                      <a:endParaRPr lang="en-US" dirty="0"/>
                    </a:p>
                  </a:txBody>
                  <a:tcPr/>
                </a:tc>
              </a:tr>
              <a:tr h="1573406">
                <a:tc>
                  <a:txBody>
                    <a:bodyPr/>
                    <a:lstStyle/>
                    <a:p>
                      <a:r>
                        <a:rPr lang="en-US" dirty="0" smtClean="0"/>
                        <a:t>This summer I played </a:t>
                      </a:r>
                      <a:r>
                        <a:rPr lang="en-US" noProof="0" dirty="0" smtClean="0"/>
                        <a:t>shortstop</a:t>
                      </a:r>
                      <a:r>
                        <a:rPr lang="en-US" dirty="0" smtClean="0"/>
                        <a:t> for a baseball team with my friends,</a:t>
                      </a:r>
                      <a:r>
                        <a:rPr lang="en-US" baseline="0" dirty="0" smtClean="0"/>
                        <a:t> and we won the local league’s tournament.</a:t>
                      </a:r>
                      <a:endParaRPr lang="en-US" dirty="0"/>
                    </a:p>
                  </a:txBody>
                  <a:tcPr/>
                </a:tc>
                <a:tc>
                  <a:txBody>
                    <a:bodyPr/>
                    <a:lstStyle/>
                    <a:p>
                      <a:r>
                        <a:rPr lang="en-US" dirty="0" smtClean="0"/>
                        <a:t>The eye of</a:t>
                      </a:r>
                      <a:r>
                        <a:rPr lang="en-US" baseline="0" dirty="0" smtClean="0"/>
                        <a:t> a hurricane is the calm part. It is the center of a hurricane. The rest of the hurricane is a powerful, whirling storm.</a:t>
                      </a:r>
                      <a:endParaRPr lang="en-US" dirty="0"/>
                    </a:p>
                  </a:txBody>
                  <a:tcPr/>
                </a:tc>
                <a:tc>
                  <a:txBody>
                    <a:bodyPr/>
                    <a:lstStyle/>
                    <a:p>
                      <a:r>
                        <a:rPr lang="en-US" dirty="0" smtClean="0"/>
                        <a:t>Reptiles all share certain physical characteristics, including spinal columns, lungs and scales.</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Great Short Answers </a:t>
            </a:r>
          </a:p>
        </p:txBody>
      </p:sp>
      <p:sp>
        <p:nvSpPr>
          <p:cNvPr id="31747" name="Content Placeholder 2"/>
          <p:cNvSpPr>
            <a:spLocks noGrp="1"/>
          </p:cNvSpPr>
          <p:nvPr>
            <p:ph sz="half" idx="1"/>
          </p:nvPr>
        </p:nvSpPr>
        <p:spPr>
          <a:xfrm>
            <a:off x="914400" y="1447800"/>
            <a:ext cx="3749675" cy="4572000"/>
          </a:xfrm>
        </p:spPr>
        <p:txBody>
          <a:bodyPr/>
          <a:lstStyle/>
          <a:p>
            <a:r>
              <a:rPr lang="en-US" smtClean="0"/>
              <a:t>Model</a:t>
            </a:r>
          </a:p>
          <a:p>
            <a:r>
              <a:rPr lang="en-US" smtClean="0"/>
              <a:t>Practice as a class</a:t>
            </a:r>
          </a:p>
          <a:p>
            <a:r>
              <a:rPr lang="en-US" smtClean="0"/>
              <a:t>Practice in small groups </a:t>
            </a:r>
          </a:p>
          <a:p>
            <a:r>
              <a:rPr lang="en-US" smtClean="0"/>
              <a:t>Practice all three levels each time </a:t>
            </a:r>
          </a:p>
          <a:p>
            <a:r>
              <a:rPr lang="en-US" smtClean="0"/>
              <a:t>Have students create questions from their content </a:t>
            </a:r>
          </a:p>
        </p:txBody>
      </p:sp>
      <p:sp>
        <p:nvSpPr>
          <p:cNvPr id="31748" name="Content Placeholder 3"/>
          <p:cNvSpPr>
            <a:spLocks noGrp="1"/>
          </p:cNvSpPr>
          <p:nvPr>
            <p:ph sz="half" idx="2"/>
          </p:nvPr>
        </p:nvSpPr>
        <p:spPr>
          <a:xfrm>
            <a:off x="4933950" y="1447800"/>
            <a:ext cx="3749675" cy="4572000"/>
          </a:xfrm>
        </p:spPr>
        <p:txBody>
          <a:bodyPr/>
          <a:lstStyle/>
          <a:p>
            <a:r>
              <a:rPr lang="en-US" smtClean="0"/>
              <a:t>For assessment, check out section 10-11 with some tools to assess your students </a:t>
            </a:r>
            <a:r>
              <a:rPr lang="en-US" sz="3600" b="1" smtClean="0">
                <a:solidFill>
                  <a:srgbClr val="7030A0"/>
                </a:solidFill>
              </a:rPr>
              <a:t>Great Short Answers </a:t>
            </a:r>
            <a:endParaRPr lang="en-US" b="1" smtClean="0">
              <a:solidFill>
                <a:srgbClr val="7030A0"/>
              </a:solidFill>
            </a:endParaRPr>
          </a:p>
        </p:txBody>
      </p:sp>
      <p:sp>
        <p:nvSpPr>
          <p:cNvPr id="24581"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5FE8A7FD-4BC5-49C2-945E-FA51DB718189}" type="slidenum">
              <a:rPr lang="en-US" smtClean="0">
                <a:solidFill>
                  <a:schemeClr val="tx2"/>
                </a:solidFill>
                <a:latin typeface="Arial" pitchFamily="34" charset="0"/>
                <a:ea typeface="+mn-ea"/>
                <a:cs typeface="+mn-cs"/>
              </a:rPr>
              <a:pPr algn="r">
                <a:defRPr/>
              </a:pPr>
              <a:t>27</a:t>
            </a:fld>
            <a:endParaRPr lang="en-US" smtClean="0">
              <a:solidFill>
                <a:schemeClr val="tx2"/>
              </a:solidFill>
              <a:latin typeface="Arial" pitchFamily="34" charset="0"/>
              <a:ea typeface="+mn-ea"/>
              <a:cs typeface="+mn-cs"/>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Great Short Answer </a:t>
            </a:r>
          </a:p>
        </p:txBody>
      </p:sp>
      <p:sp>
        <p:nvSpPr>
          <p:cNvPr id="35843"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ED714287-D7A1-46C3-BDD8-5986577BDF5F}" type="slidenum">
              <a:rPr lang="en-US" smtClean="0">
                <a:solidFill>
                  <a:schemeClr val="tx2"/>
                </a:solidFill>
                <a:latin typeface="Arial" pitchFamily="34" charset="0"/>
                <a:ea typeface="+mn-ea"/>
                <a:cs typeface="+mn-cs"/>
              </a:rPr>
              <a:pPr algn="r">
                <a:defRPr/>
              </a:pPr>
              <a:t>28</a:t>
            </a:fld>
            <a:endParaRPr lang="en-US" smtClean="0">
              <a:solidFill>
                <a:schemeClr val="tx2"/>
              </a:solidFill>
              <a:latin typeface="Arial" pitchFamily="34" charset="0"/>
              <a:ea typeface="+mn-ea"/>
              <a:cs typeface="+mn-cs"/>
            </a:endParaRPr>
          </a:p>
        </p:txBody>
      </p:sp>
      <p:pic>
        <p:nvPicPr>
          <p:cNvPr id="32772" name="Picture 2"/>
          <p:cNvPicPr>
            <a:picLocks noChangeAspect="1" noChangeArrowheads="1"/>
          </p:cNvPicPr>
          <p:nvPr/>
        </p:nvPicPr>
        <p:blipFill>
          <a:blip r:embed="rId3" cstate="print"/>
          <a:srcRect/>
          <a:stretch>
            <a:fillRect/>
          </a:stretch>
        </p:blipFill>
        <p:spPr bwMode="auto">
          <a:xfrm>
            <a:off x="3657600" y="3810000"/>
            <a:ext cx="1960563" cy="1600200"/>
          </a:xfrm>
          <a:prstGeom prst="rect">
            <a:avLst/>
          </a:prstGeom>
          <a:noFill/>
          <a:ln w="9525">
            <a:noFill/>
            <a:miter lim="800000"/>
            <a:headEnd/>
            <a:tailEnd/>
          </a:ln>
        </p:spPr>
      </p:pic>
      <p:sp>
        <p:nvSpPr>
          <p:cNvPr id="32773" name="Content Placeholder 2"/>
          <p:cNvSpPr>
            <a:spLocks noGrp="1"/>
          </p:cNvSpPr>
          <p:nvPr>
            <p:ph idx="1"/>
          </p:nvPr>
        </p:nvSpPr>
        <p:spPr>
          <a:xfrm>
            <a:off x="457200" y="2636838"/>
            <a:ext cx="8229600" cy="2163762"/>
          </a:xfrm>
        </p:spPr>
        <p:txBody>
          <a:bodyPr/>
          <a:lstStyle/>
          <a:p>
            <a:pPr>
              <a:buFont typeface="Wingdings" pitchFamily="2" charset="2"/>
              <a:buNone/>
            </a:pPr>
            <a:r>
              <a:rPr lang="en-US" smtClean="0"/>
              <a:t>What cell part is indicated by the picture and what is the purpose of this part?</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9033FB9A-03A5-454C-98FA-2EE091411FDC}" type="slidenum">
              <a:rPr lang="en-US" smtClean="0">
                <a:solidFill>
                  <a:schemeClr val="tx2"/>
                </a:solidFill>
                <a:latin typeface="Arial" pitchFamily="34" charset="0"/>
                <a:ea typeface="+mn-ea"/>
                <a:cs typeface="+mn-cs"/>
              </a:rPr>
              <a:pPr algn="r">
                <a:defRPr/>
              </a:pPr>
              <a:t>29</a:t>
            </a:fld>
            <a:endParaRPr lang="en-US" smtClean="0">
              <a:solidFill>
                <a:schemeClr val="tx2"/>
              </a:solidFill>
              <a:latin typeface="Arial" pitchFamily="34" charset="0"/>
              <a:ea typeface="+mn-ea"/>
              <a:cs typeface="+mn-cs"/>
            </a:endParaRPr>
          </a:p>
        </p:txBody>
      </p:sp>
      <p:graphicFrame>
        <p:nvGraphicFramePr>
          <p:cNvPr id="6" name="Table 5"/>
          <p:cNvGraphicFramePr>
            <a:graphicFrameLocks noGrp="1"/>
          </p:cNvGraphicFramePr>
          <p:nvPr/>
        </p:nvGraphicFramePr>
        <p:xfrm>
          <a:off x="3429000" y="1143000"/>
          <a:ext cx="2387600" cy="5486400"/>
        </p:xfrm>
        <a:graphic>
          <a:graphicData uri="http://schemas.openxmlformats.org/drawingml/2006/table">
            <a:tbl>
              <a:tblPr firstRow="1" bandRow="1">
                <a:tableStyleId>{72833802-FEF1-4C79-8D5D-14CF1EAF98D9}</a:tableStyleId>
              </a:tblPr>
              <a:tblGrid>
                <a:gridCol w="2387600"/>
              </a:tblGrid>
              <a:tr h="1385552">
                <a:tc>
                  <a:txBody>
                    <a:bodyPr/>
                    <a:lstStyle/>
                    <a:p>
                      <a:pPr>
                        <a:buNone/>
                      </a:pPr>
                      <a:r>
                        <a:rPr lang="en-US" dirty="0" smtClean="0"/>
                        <a:t>What cell part is indicated by the picture and what is the purpose of this part?</a:t>
                      </a:r>
                      <a:endParaRPr lang="en-US" dirty="0"/>
                    </a:p>
                  </a:txBody>
                  <a:tcPr>
                    <a:solidFill>
                      <a:srgbClr val="7030A0"/>
                    </a:solidFill>
                  </a:tcPr>
                </a:tc>
              </a:tr>
              <a:tr h="1064349">
                <a:tc>
                  <a:txBody>
                    <a:bodyPr/>
                    <a:lstStyle/>
                    <a:p>
                      <a:r>
                        <a:rPr lang="en-US" dirty="0" smtClean="0"/>
                        <a:t>membrane</a:t>
                      </a:r>
                      <a:endParaRPr lang="en-US" dirty="0"/>
                    </a:p>
                  </a:txBody>
                  <a:tcPr/>
                </a:tc>
              </a:tr>
              <a:tr h="1103761">
                <a:tc>
                  <a:txBody>
                    <a:bodyPr/>
                    <a:lstStyle/>
                    <a:p>
                      <a:r>
                        <a:rPr lang="en-US" dirty="0" smtClean="0"/>
                        <a:t>This is a cell membrane.</a:t>
                      </a:r>
                      <a:endParaRPr lang="en-US" dirty="0"/>
                    </a:p>
                  </a:txBody>
                  <a:tcPr/>
                </a:tc>
              </a:tr>
              <a:tr h="1932738">
                <a:tc>
                  <a:txBody>
                    <a:bodyPr/>
                    <a:lstStyle/>
                    <a:p>
                      <a:r>
                        <a:rPr lang="en-US" dirty="0" smtClean="0"/>
                        <a:t>The cell membrane</a:t>
                      </a:r>
                      <a:r>
                        <a:rPr lang="en-US" baseline="0" dirty="0" smtClean="0"/>
                        <a:t> indicated by the picture controls what goes in and out of the cell.</a:t>
                      </a:r>
                      <a:endParaRPr lang="en-US" dirty="0"/>
                    </a:p>
                  </a:txBody>
                  <a:tcPr/>
                </a:tc>
              </a:tr>
            </a:tbl>
          </a:graphicData>
        </a:graphic>
      </p:graphicFrame>
      <p:pic>
        <p:nvPicPr>
          <p:cNvPr id="33807" name="Picture 2"/>
          <p:cNvPicPr>
            <a:picLocks noChangeAspect="1" noChangeArrowheads="1"/>
          </p:cNvPicPr>
          <p:nvPr/>
        </p:nvPicPr>
        <p:blipFill>
          <a:blip r:embed="rId2" cstate="print"/>
          <a:srcRect/>
          <a:stretch>
            <a:fillRect/>
          </a:stretch>
        </p:blipFill>
        <p:spPr bwMode="auto">
          <a:xfrm>
            <a:off x="2590800" y="3657600"/>
            <a:ext cx="838200" cy="1006475"/>
          </a:xfrm>
          <a:prstGeom prst="rect">
            <a:avLst/>
          </a:prstGeom>
          <a:noFill/>
          <a:ln w="9525">
            <a:noFill/>
            <a:miter lim="800000"/>
            <a:headEnd/>
            <a:tailEnd/>
          </a:ln>
        </p:spPr>
      </p:pic>
      <p:pic>
        <p:nvPicPr>
          <p:cNvPr id="33808" name="Picture 4"/>
          <p:cNvPicPr>
            <a:picLocks noChangeAspect="1" noChangeArrowheads="1"/>
          </p:cNvPicPr>
          <p:nvPr/>
        </p:nvPicPr>
        <p:blipFill>
          <a:blip r:embed="rId3" cstate="print"/>
          <a:srcRect/>
          <a:stretch>
            <a:fillRect/>
          </a:stretch>
        </p:blipFill>
        <p:spPr bwMode="auto">
          <a:xfrm>
            <a:off x="2590800" y="5105400"/>
            <a:ext cx="838200" cy="936625"/>
          </a:xfrm>
          <a:prstGeom prst="rect">
            <a:avLst/>
          </a:prstGeom>
          <a:noFill/>
          <a:ln w="9525">
            <a:noFill/>
            <a:miter lim="800000"/>
            <a:headEnd/>
            <a:tailEnd/>
          </a:ln>
        </p:spPr>
      </p:pic>
      <p:pic>
        <p:nvPicPr>
          <p:cNvPr id="33809" name="Picture 5"/>
          <p:cNvPicPr>
            <a:picLocks noChangeAspect="1" noChangeArrowheads="1"/>
          </p:cNvPicPr>
          <p:nvPr/>
        </p:nvPicPr>
        <p:blipFill>
          <a:blip r:embed="rId4" cstate="print"/>
          <a:srcRect/>
          <a:stretch>
            <a:fillRect/>
          </a:stretch>
        </p:blipFill>
        <p:spPr bwMode="auto">
          <a:xfrm>
            <a:off x="2590800" y="2590800"/>
            <a:ext cx="838200" cy="10048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Writing a Summary  </a:t>
            </a:r>
            <a:endParaRPr lang="en-US" sz="4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Expository Writing  </a:t>
            </a:r>
            <a:endParaRPr lang="en-US" sz="4000" dirty="0"/>
          </a:p>
        </p:txBody>
      </p:sp>
      <p:sp>
        <p:nvSpPr>
          <p:cNvPr id="3" name="Rectangle 3"/>
          <p:cNvSpPr txBox="1">
            <a:spLocks noChangeArrowheads="1"/>
          </p:cNvSpPr>
          <p:nvPr/>
        </p:nvSpPr>
        <p:spPr bwMode="auto">
          <a:xfrm>
            <a:off x="533400" y="3733800"/>
            <a:ext cx="7924800" cy="2514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1" fontAlgn="base" latinLnBrk="0" hangingPunct="1">
              <a:lnSpc>
                <a:spcPct val="80000"/>
              </a:lnSpc>
              <a:spcBef>
                <a:spcPts val="700"/>
              </a:spcBef>
              <a:spcAft>
                <a:spcPct val="0"/>
              </a:spcAft>
              <a:buClr>
                <a:schemeClr val="accent2"/>
              </a:buClr>
              <a:buSzPct val="60000"/>
              <a:buFont typeface="Wingdings" pitchFamily="2" charset="2"/>
              <a:buChar char=""/>
              <a:tabLst/>
              <a:defRPr/>
            </a:pPr>
            <a:endParaRPr kumimoji="0" lang="en-US" sz="2800" b="0" i="0" u="none" strike="noStrike" kern="1200" cap="none" spc="0" normalizeH="0" baseline="0" noProof="0" smtClean="0">
              <a:ln>
                <a:noFill/>
              </a:ln>
              <a:solidFill>
                <a:schemeClr val="tx1"/>
              </a:solidFill>
              <a:effectLst/>
              <a:uLnTx/>
              <a:uFillTx/>
              <a:latin typeface="+mn-lt"/>
              <a:ea typeface="+mn-ea"/>
              <a:cs typeface="+mn-cs"/>
            </a:endParaRPr>
          </a:p>
          <a:p>
            <a:pPr marL="319088" marR="0" lvl="0" indent="-319088" algn="l" defTabSz="914400" rtl="0" eaLnBrk="1" fontAlgn="base" latinLnBrk="0" hangingPunct="1">
              <a:lnSpc>
                <a:spcPct val="80000"/>
              </a:lnSpc>
              <a:spcBef>
                <a:spcPts val="700"/>
              </a:spcBef>
              <a:spcAft>
                <a:spcPct val="0"/>
              </a:spcAft>
              <a:buClr>
                <a:schemeClr val="accent2"/>
              </a:buClr>
              <a:buSzPct val="60000"/>
              <a:buFont typeface="Wingdings" pitchFamily="2" charset="2"/>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Solid research states that 90% of what students are asked to write in the thirteen years they attend school is expository in nature. Doesn’t it make sense to match your writing instruction to that statistic?</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304800"/>
            <a:ext cx="9144000" cy="685800"/>
          </a:xfrm>
          <a:noFill/>
        </p:spPr>
        <p:txBody>
          <a:bodyPr/>
          <a:lstStyle/>
          <a:p>
            <a:pPr eaLnBrk="1" hangingPunct="1"/>
            <a:r>
              <a:rPr lang="en-US" dirty="0" smtClean="0"/>
              <a:t>Think About Terminology</a:t>
            </a:r>
          </a:p>
        </p:txBody>
      </p:sp>
      <p:sp>
        <p:nvSpPr>
          <p:cNvPr id="1017859" name="Text Box 3"/>
          <p:cNvSpPr txBox="1">
            <a:spLocks noChangeArrowheads="1"/>
          </p:cNvSpPr>
          <p:nvPr/>
        </p:nvSpPr>
        <p:spPr bwMode="auto">
          <a:xfrm>
            <a:off x="5562600" y="2971800"/>
            <a:ext cx="2133600" cy="457200"/>
          </a:xfrm>
          <a:prstGeom prst="rect">
            <a:avLst/>
          </a:prstGeom>
          <a:noFill/>
          <a:ln w="9525">
            <a:noFill/>
            <a:miter lim="800000"/>
            <a:headEnd/>
            <a:tailEnd/>
          </a:ln>
        </p:spPr>
        <p:txBody>
          <a:bodyPr>
            <a:spAutoFit/>
          </a:bodyPr>
          <a:lstStyle/>
          <a:p>
            <a:pPr algn="ctr"/>
            <a:r>
              <a:rPr lang="en-US" sz="2400"/>
              <a:t>BEGINNING</a:t>
            </a:r>
          </a:p>
        </p:txBody>
      </p:sp>
      <p:sp>
        <p:nvSpPr>
          <p:cNvPr id="1017860" name="Text Box 4"/>
          <p:cNvSpPr txBox="1">
            <a:spLocks noChangeArrowheads="1"/>
          </p:cNvSpPr>
          <p:nvPr/>
        </p:nvSpPr>
        <p:spPr bwMode="auto">
          <a:xfrm>
            <a:off x="5791200" y="4191000"/>
            <a:ext cx="1600200" cy="457200"/>
          </a:xfrm>
          <a:prstGeom prst="rect">
            <a:avLst/>
          </a:prstGeom>
          <a:noFill/>
          <a:ln w="9525">
            <a:noFill/>
            <a:miter lim="800000"/>
            <a:headEnd/>
            <a:tailEnd/>
          </a:ln>
        </p:spPr>
        <p:txBody>
          <a:bodyPr>
            <a:spAutoFit/>
          </a:bodyPr>
          <a:lstStyle/>
          <a:p>
            <a:pPr algn="ctr"/>
            <a:r>
              <a:rPr lang="en-US" sz="2400"/>
              <a:t>MIDDLE</a:t>
            </a:r>
          </a:p>
        </p:txBody>
      </p:sp>
      <p:sp>
        <p:nvSpPr>
          <p:cNvPr id="1017861" name="Text Box 5"/>
          <p:cNvSpPr txBox="1">
            <a:spLocks noChangeArrowheads="1"/>
          </p:cNvSpPr>
          <p:nvPr/>
        </p:nvSpPr>
        <p:spPr bwMode="auto">
          <a:xfrm>
            <a:off x="5943600" y="5562600"/>
            <a:ext cx="1219200" cy="457200"/>
          </a:xfrm>
          <a:prstGeom prst="rect">
            <a:avLst/>
          </a:prstGeom>
          <a:noFill/>
          <a:ln w="9525">
            <a:noFill/>
            <a:miter lim="800000"/>
            <a:headEnd/>
            <a:tailEnd/>
          </a:ln>
        </p:spPr>
        <p:txBody>
          <a:bodyPr>
            <a:spAutoFit/>
          </a:bodyPr>
          <a:lstStyle/>
          <a:p>
            <a:pPr algn="ctr"/>
            <a:r>
              <a:rPr lang="en-US" sz="2400"/>
              <a:t>END</a:t>
            </a:r>
          </a:p>
        </p:txBody>
      </p:sp>
      <p:sp>
        <p:nvSpPr>
          <p:cNvPr id="1017862" name="Text Box 6"/>
          <p:cNvSpPr txBox="1">
            <a:spLocks noChangeArrowheads="1"/>
          </p:cNvSpPr>
          <p:nvPr/>
        </p:nvSpPr>
        <p:spPr bwMode="auto">
          <a:xfrm>
            <a:off x="685800" y="2971800"/>
            <a:ext cx="3124200" cy="457200"/>
          </a:xfrm>
          <a:prstGeom prst="rect">
            <a:avLst/>
          </a:prstGeom>
          <a:noFill/>
          <a:ln w="9525">
            <a:noFill/>
            <a:miter lim="800000"/>
            <a:headEnd/>
            <a:tailEnd/>
          </a:ln>
        </p:spPr>
        <p:txBody>
          <a:bodyPr>
            <a:spAutoFit/>
          </a:bodyPr>
          <a:lstStyle/>
          <a:p>
            <a:pPr algn="ctr"/>
            <a:r>
              <a:rPr lang="en-US" sz="2400"/>
              <a:t>INTRODUCTION</a:t>
            </a:r>
          </a:p>
        </p:txBody>
      </p:sp>
      <p:sp>
        <p:nvSpPr>
          <p:cNvPr id="1017863" name="Text Box 7"/>
          <p:cNvSpPr txBox="1">
            <a:spLocks noChangeArrowheads="1"/>
          </p:cNvSpPr>
          <p:nvPr/>
        </p:nvSpPr>
        <p:spPr bwMode="auto">
          <a:xfrm>
            <a:off x="1566863" y="4191000"/>
            <a:ext cx="1328737" cy="457200"/>
          </a:xfrm>
          <a:prstGeom prst="rect">
            <a:avLst/>
          </a:prstGeom>
          <a:noFill/>
          <a:ln w="9525">
            <a:noFill/>
            <a:miter lim="800000"/>
            <a:headEnd/>
            <a:tailEnd/>
          </a:ln>
        </p:spPr>
        <p:txBody>
          <a:bodyPr>
            <a:spAutoFit/>
          </a:bodyPr>
          <a:lstStyle/>
          <a:p>
            <a:pPr algn="ctr"/>
            <a:r>
              <a:rPr lang="en-US" sz="2400"/>
              <a:t>BODY</a:t>
            </a:r>
          </a:p>
        </p:txBody>
      </p:sp>
      <p:sp>
        <p:nvSpPr>
          <p:cNvPr id="1017864" name="Text Box 8"/>
          <p:cNvSpPr txBox="1">
            <a:spLocks noChangeArrowheads="1"/>
          </p:cNvSpPr>
          <p:nvPr/>
        </p:nvSpPr>
        <p:spPr bwMode="auto">
          <a:xfrm>
            <a:off x="990600" y="5562600"/>
            <a:ext cx="2438400" cy="457200"/>
          </a:xfrm>
          <a:prstGeom prst="rect">
            <a:avLst/>
          </a:prstGeom>
          <a:noFill/>
          <a:ln w="9525">
            <a:noFill/>
            <a:miter lim="800000"/>
            <a:headEnd/>
            <a:tailEnd/>
          </a:ln>
        </p:spPr>
        <p:txBody>
          <a:bodyPr>
            <a:spAutoFit/>
          </a:bodyPr>
          <a:lstStyle/>
          <a:p>
            <a:pPr algn="ctr"/>
            <a:r>
              <a:rPr lang="en-US" sz="2400"/>
              <a:t>CONCLUSION</a:t>
            </a:r>
          </a:p>
        </p:txBody>
      </p:sp>
      <p:sp>
        <p:nvSpPr>
          <p:cNvPr id="1017865" name="Line 9"/>
          <p:cNvSpPr>
            <a:spLocks noChangeShapeType="1"/>
          </p:cNvSpPr>
          <p:nvPr/>
        </p:nvSpPr>
        <p:spPr bwMode="auto">
          <a:xfrm>
            <a:off x="2209800" y="3429000"/>
            <a:ext cx="0" cy="685800"/>
          </a:xfrm>
          <a:prstGeom prst="line">
            <a:avLst/>
          </a:prstGeom>
          <a:noFill/>
          <a:ln w="38100">
            <a:solidFill>
              <a:schemeClr val="tx1"/>
            </a:solidFill>
            <a:round/>
            <a:headEnd/>
            <a:tailEnd type="triangle" w="med" len="med"/>
          </a:ln>
        </p:spPr>
        <p:txBody>
          <a:bodyPr/>
          <a:lstStyle/>
          <a:p>
            <a:endParaRPr lang="en-US"/>
          </a:p>
        </p:txBody>
      </p:sp>
      <p:sp>
        <p:nvSpPr>
          <p:cNvPr id="1017866" name="Line 10"/>
          <p:cNvSpPr>
            <a:spLocks noChangeShapeType="1"/>
          </p:cNvSpPr>
          <p:nvPr/>
        </p:nvSpPr>
        <p:spPr bwMode="auto">
          <a:xfrm flipH="1">
            <a:off x="2209800" y="4648200"/>
            <a:ext cx="0" cy="838200"/>
          </a:xfrm>
          <a:prstGeom prst="line">
            <a:avLst/>
          </a:prstGeom>
          <a:noFill/>
          <a:ln w="38100">
            <a:solidFill>
              <a:schemeClr val="tx1"/>
            </a:solidFill>
            <a:round/>
            <a:headEnd/>
            <a:tailEnd type="triangle" w="med" len="med"/>
          </a:ln>
        </p:spPr>
        <p:txBody>
          <a:bodyPr/>
          <a:lstStyle/>
          <a:p>
            <a:endParaRPr lang="en-US"/>
          </a:p>
        </p:txBody>
      </p:sp>
      <p:sp>
        <p:nvSpPr>
          <p:cNvPr id="35851" name="Text Box 11"/>
          <p:cNvSpPr txBox="1">
            <a:spLocks noChangeArrowheads="1"/>
          </p:cNvSpPr>
          <p:nvPr/>
        </p:nvSpPr>
        <p:spPr bwMode="auto">
          <a:xfrm>
            <a:off x="4648200" y="1844675"/>
            <a:ext cx="4038600" cy="946150"/>
          </a:xfrm>
          <a:prstGeom prst="rect">
            <a:avLst/>
          </a:prstGeom>
          <a:noFill/>
          <a:ln w="9525">
            <a:noFill/>
            <a:miter lim="800000"/>
            <a:headEnd/>
            <a:tailEnd/>
          </a:ln>
        </p:spPr>
        <p:txBody>
          <a:bodyPr>
            <a:spAutoFit/>
          </a:bodyPr>
          <a:lstStyle/>
          <a:p>
            <a:pPr algn="ctr"/>
            <a:r>
              <a:rPr lang="en-US" sz="2800"/>
              <a:t>Telling a Story: </a:t>
            </a:r>
          </a:p>
          <a:p>
            <a:pPr algn="ctr"/>
            <a:r>
              <a:rPr lang="en-US" sz="2800"/>
              <a:t>Narrative</a:t>
            </a:r>
          </a:p>
        </p:txBody>
      </p:sp>
      <p:sp>
        <p:nvSpPr>
          <p:cNvPr id="35852" name="Text Box 12"/>
          <p:cNvSpPr txBox="1">
            <a:spLocks noChangeArrowheads="1"/>
          </p:cNvSpPr>
          <p:nvPr/>
        </p:nvSpPr>
        <p:spPr bwMode="auto">
          <a:xfrm>
            <a:off x="-304800" y="1828800"/>
            <a:ext cx="4800600" cy="946150"/>
          </a:xfrm>
          <a:prstGeom prst="rect">
            <a:avLst/>
          </a:prstGeom>
          <a:noFill/>
          <a:ln w="9525">
            <a:noFill/>
            <a:miter lim="800000"/>
            <a:headEnd/>
            <a:tailEnd/>
          </a:ln>
        </p:spPr>
        <p:txBody>
          <a:bodyPr>
            <a:spAutoFit/>
          </a:bodyPr>
          <a:lstStyle/>
          <a:p>
            <a:pPr algn="ctr"/>
            <a:r>
              <a:rPr lang="en-US"/>
              <a:t>     </a:t>
            </a:r>
            <a:r>
              <a:rPr lang="en-US" sz="2800"/>
              <a:t>Giving Information:  </a:t>
            </a:r>
          </a:p>
          <a:p>
            <a:pPr algn="ctr"/>
            <a:r>
              <a:rPr lang="en-US" sz="2800"/>
              <a:t>Expository</a:t>
            </a:r>
          </a:p>
        </p:txBody>
      </p:sp>
      <p:sp>
        <p:nvSpPr>
          <p:cNvPr id="35853" name="AutoShape 13"/>
          <p:cNvSpPr>
            <a:spLocks noChangeArrowheads="1"/>
          </p:cNvSpPr>
          <p:nvPr/>
        </p:nvSpPr>
        <p:spPr bwMode="auto">
          <a:xfrm>
            <a:off x="304800" y="1905000"/>
            <a:ext cx="3581400" cy="838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35854" name="AutoShape 14"/>
          <p:cNvSpPr>
            <a:spLocks noChangeArrowheads="1"/>
          </p:cNvSpPr>
          <p:nvPr/>
        </p:nvSpPr>
        <p:spPr bwMode="auto">
          <a:xfrm>
            <a:off x="4953000" y="1905000"/>
            <a:ext cx="3276600" cy="838200"/>
          </a:xfrm>
          <a:prstGeom prst="roundRect">
            <a:avLst>
              <a:gd name="adj" fmla="val 16667"/>
            </a:avLst>
          </a:prstGeom>
          <a:noFill/>
          <a:ln w="22225">
            <a:solidFill>
              <a:schemeClr val="tx1"/>
            </a:solidFill>
            <a:round/>
            <a:headEnd/>
            <a:tailEnd/>
          </a:ln>
        </p:spPr>
        <p:txBody>
          <a:bodyPr wrap="none" anchor="ctr"/>
          <a:lstStyle/>
          <a:p>
            <a:pPr algn="ctr"/>
            <a:endParaRPr lang="en-US" sz="1000" i="1"/>
          </a:p>
        </p:txBody>
      </p:sp>
      <p:sp>
        <p:nvSpPr>
          <p:cNvPr id="1017871" name="Line 15"/>
          <p:cNvSpPr>
            <a:spLocks noChangeShapeType="1"/>
          </p:cNvSpPr>
          <p:nvPr/>
        </p:nvSpPr>
        <p:spPr bwMode="auto">
          <a:xfrm flipH="1">
            <a:off x="6553200" y="4648200"/>
            <a:ext cx="0" cy="838200"/>
          </a:xfrm>
          <a:prstGeom prst="line">
            <a:avLst/>
          </a:prstGeom>
          <a:noFill/>
          <a:ln w="38100">
            <a:solidFill>
              <a:schemeClr val="tx1"/>
            </a:solidFill>
            <a:round/>
            <a:headEnd/>
            <a:tailEnd type="triangle" w="med" len="med"/>
          </a:ln>
        </p:spPr>
        <p:txBody>
          <a:bodyPr/>
          <a:lstStyle/>
          <a:p>
            <a:endParaRPr lang="en-US"/>
          </a:p>
        </p:txBody>
      </p:sp>
      <p:sp>
        <p:nvSpPr>
          <p:cNvPr id="1017872" name="Line 16"/>
          <p:cNvSpPr>
            <a:spLocks noChangeShapeType="1"/>
          </p:cNvSpPr>
          <p:nvPr/>
        </p:nvSpPr>
        <p:spPr bwMode="auto">
          <a:xfrm>
            <a:off x="6553200" y="3429000"/>
            <a:ext cx="0" cy="685800"/>
          </a:xfrm>
          <a:prstGeom prst="line">
            <a:avLst/>
          </a:prstGeom>
          <a:noFill/>
          <a:ln w="38100">
            <a:solidFill>
              <a:schemeClr val="tx1"/>
            </a:solidFill>
            <a:round/>
            <a:headEnd/>
            <a:tailEnd type="triangle" w="med" len="med"/>
          </a:ln>
        </p:spPr>
        <p:txBody>
          <a:bodyPr/>
          <a:lstStyle/>
          <a:p>
            <a:endParaRPr lang="en-US"/>
          </a:p>
        </p:txBody>
      </p:sp>
      <p:sp>
        <p:nvSpPr>
          <p:cNvPr id="35857" name="Text Box 18"/>
          <p:cNvSpPr txBox="1">
            <a:spLocks noChangeArrowheads="1"/>
          </p:cNvSpPr>
          <p:nvPr/>
        </p:nvSpPr>
        <p:spPr bwMode="auto">
          <a:xfrm>
            <a:off x="3321050" y="2971800"/>
            <a:ext cx="1936750" cy="3270250"/>
          </a:xfrm>
          <a:prstGeom prst="rect">
            <a:avLst/>
          </a:prstGeom>
          <a:noFill/>
          <a:ln w="9525">
            <a:noFill/>
            <a:miter lim="800000"/>
            <a:headEnd/>
            <a:tailEnd/>
          </a:ln>
        </p:spPr>
        <p:txBody>
          <a:bodyPr wrap="none">
            <a:spAutoFit/>
          </a:bodyPr>
          <a:lstStyle/>
          <a:p>
            <a:r>
              <a:rPr lang="en-US">
                <a:solidFill>
                  <a:srgbClr val="3366FF"/>
                </a:solidFill>
              </a:rPr>
              <a:t>       Lead</a:t>
            </a:r>
          </a:p>
          <a:p>
            <a:r>
              <a:rPr lang="en-US">
                <a:solidFill>
                  <a:srgbClr val="009900"/>
                </a:solidFill>
              </a:rPr>
              <a:t> Topic Sentence</a:t>
            </a:r>
          </a:p>
          <a:p>
            <a:r>
              <a:rPr lang="en-US">
                <a:solidFill>
                  <a:srgbClr val="009900"/>
                </a:solidFill>
              </a:rPr>
              <a:t>Thesis Statement</a:t>
            </a:r>
          </a:p>
          <a:p>
            <a:endParaRPr lang="en-US"/>
          </a:p>
          <a:p>
            <a:endParaRPr lang="en-US"/>
          </a:p>
          <a:p>
            <a:r>
              <a:rPr lang="en-US"/>
              <a:t> Key/Star Ideas</a:t>
            </a:r>
          </a:p>
          <a:p>
            <a:r>
              <a:rPr lang="en-US"/>
              <a:t>   Transitions</a:t>
            </a:r>
          </a:p>
          <a:p>
            <a:r>
              <a:rPr lang="en-US">
                <a:solidFill>
                  <a:srgbClr val="FF0000"/>
                </a:solidFill>
              </a:rPr>
              <a:t>  Elaborations</a:t>
            </a:r>
          </a:p>
          <a:p>
            <a:endParaRPr lang="en-US"/>
          </a:p>
          <a:p>
            <a:endParaRPr lang="en-US"/>
          </a:p>
          <a:p>
            <a:r>
              <a:rPr lang="en-US">
                <a:solidFill>
                  <a:srgbClr val="009900"/>
                </a:solidFill>
              </a:rPr>
              <a:t>      Restatement</a:t>
            </a:r>
          </a:p>
          <a:p>
            <a:r>
              <a:rPr lang="en-US">
                <a:solidFill>
                  <a:srgbClr val="009900"/>
                </a:solidFill>
              </a:rPr>
              <a:t>    Summarization</a:t>
            </a:r>
          </a:p>
          <a:p>
            <a:r>
              <a:rPr lang="en-US">
                <a:solidFill>
                  <a:srgbClr val="009900"/>
                </a:solidFill>
              </a:rPr>
              <a:t>Encourage/Challenge</a:t>
            </a:r>
          </a:p>
        </p:txBody>
      </p:sp>
      <p:sp>
        <p:nvSpPr>
          <p:cNvPr id="35858" name="Text Box 19"/>
          <p:cNvSpPr txBox="1">
            <a:spLocks noChangeArrowheads="1"/>
          </p:cNvSpPr>
          <p:nvPr/>
        </p:nvSpPr>
        <p:spPr bwMode="auto">
          <a:xfrm>
            <a:off x="7096125" y="3048000"/>
            <a:ext cx="1800225" cy="3694113"/>
          </a:xfrm>
          <a:prstGeom prst="rect">
            <a:avLst/>
          </a:prstGeom>
          <a:noFill/>
          <a:ln w="9525">
            <a:noFill/>
            <a:miter lim="800000"/>
            <a:headEnd/>
            <a:tailEnd/>
          </a:ln>
        </p:spPr>
        <p:txBody>
          <a:bodyPr wrap="none">
            <a:spAutoFit/>
          </a:bodyPr>
          <a:lstStyle/>
          <a:p>
            <a:r>
              <a:rPr lang="en-US" dirty="0">
                <a:solidFill>
                  <a:srgbClr val="CC0099"/>
                </a:solidFill>
              </a:rPr>
              <a:t>       Setting</a:t>
            </a:r>
          </a:p>
          <a:p>
            <a:r>
              <a:rPr lang="en-US" dirty="0">
                <a:solidFill>
                  <a:srgbClr val="CC0099"/>
                </a:solidFill>
              </a:rPr>
              <a:t>     Character </a:t>
            </a:r>
          </a:p>
          <a:p>
            <a:r>
              <a:rPr lang="en-US" dirty="0">
                <a:solidFill>
                  <a:srgbClr val="CC0099"/>
                </a:solidFill>
              </a:rPr>
              <a:t>    Development</a:t>
            </a:r>
          </a:p>
          <a:p>
            <a:endParaRPr lang="en-US" dirty="0">
              <a:solidFill>
                <a:srgbClr val="CC0099"/>
              </a:solidFill>
            </a:endParaRPr>
          </a:p>
          <a:p>
            <a:r>
              <a:rPr lang="en-US" dirty="0">
                <a:solidFill>
                  <a:srgbClr val="CC0099"/>
                </a:solidFill>
              </a:rPr>
              <a:t>       </a:t>
            </a:r>
          </a:p>
          <a:p>
            <a:r>
              <a:rPr lang="en-US" dirty="0">
                <a:solidFill>
                  <a:srgbClr val="CC0099"/>
                </a:solidFill>
              </a:rPr>
              <a:t>        </a:t>
            </a:r>
            <a:r>
              <a:rPr lang="en-US" dirty="0" smtClean="0">
                <a:solidFill>
                  <a:srgbClr val="CC0099"/>
                </a:solidFill>
              </a:rPr>
              <a:t> </a:t>
            </a:r>
            <a:r>
              <a:rPr lang="en-US" dirty="0">
                <a:solidFill>
                  <a:srgbClr val="CC0099"/>
                </a:solidFill>
              </a:rPr>
              <a:t>Plot</a:t>
            </a:r>
          </a:p>
          <a:p>
            <a:r>
              <a:rPr lang="en-US" dirty="0">
                <a:solidFill>
                  <a:srgbClr val="CC0099"/>
                </a:solidFill>
              </a:rPr>
              <a:t>      </a:t>
            </a:r>
            <a:r>
              <a:rPr lang="en-US" dirty="0" smtClean="0">
                <a:solidFill>
                  <a:srgbClr val="CC0099"/>
                </a:solidFill>
              </a:rPr>
              <a:t> </a:t>
            </a:r>
            <a:r>
              <a:rPr lang="en-US" dirty="0">
                <a:solidFill>
                  <a:srgbClr val="CC0099"/>
                </a:solidFill>
              </a:rPr>
              <a:t>Events</a:t>
            </a:r>
          </a:p>
          <a:p>
            <a:r>
              <a:rPr lang="en-US" dirty="0">
                <a:solidFill>
                  <a:srgbClr val="CC0099"/>
                </a:solidFill>
              </a:rPr>
              <a:t>       </a:t>
            </a:r>
            <a:r>
              <a:rPr lang="en-US" dirty="0" smtClean="0">
                <a:solidFill>
                  <a:srgbClr val="CC0099"/>
                </a:solidFill>
              </a:rPr>
              <a:t>Conflict</a:t>
            </a:r>
            <a:endParaRPr lang="en-US" dirty="0">
              <a:solidFill>
                <a:srgbClr val="CC0099"/>
              </a:solidFill>
            </a:endParaRPr>
          </a:p>
          <a:p>
            <a:r>
              <a:rPr lang="en-US" dirty="0">
                <a:solidFill>
                  <a:srgbClr val="CC0099"/>
                </a:solidFill>
              </a:rPr>
              <a:t>       </a:t>
            </a:r>
            <a:r>
              <a:rPr lang="en-US" dirty="0" smtClean="0">
                <a:solidFill>
                  <a:srgbClr val="CC0099"/>
                </a:solidFill>
              </a:rPr>
              <a:t>Problem</a:t>
            </a:r>
            <a:endParaRPr lang="en-US" dirty="0">
              <a:solidFill>
                <a:srgbClr val="CC0099"/>
              </a:solidFill>
            </a:endParaRPr>
          </a:p>
          <a:p>
            <a:r>
              <a:rPr lang="en-US" dirty="0">
                <a:solidFill>
                  <a:srgbClr val="CC0099"/>
                </a:solidFill>
              </a:rPr>
              <a:t>        </a:t>
            </a:r>
            <a:r>
              <a:rPr lang="en-US" dirty="0" smtClean="0">
                <a:solidFill>
                  <a:srgbClr val="CC0099"/>
                </a:solidFill>
              </a:rPr>
              <a:t>Climax</a:t>
            </a:r>
            <a:endParaRPr lang="en-US" dirty="0">
              <a:solidFill>
                <a:srgbClr val="CC0099"/>
              </a:solidFill>
            </a:endParaRPr>
          </a:p>
          <a:p>
            <a:endParaRPr lang="en-US" dirty="0">
              <a:solidFill>
                <a:srgbClr val="CC0099"/>
              </a:solidFill>
            </a:endParaRPr>
          </a:p>
          <a:p>
            <a:endParaRPr lang="en-US" dirty="0">
              <a:solidFill>
                <a:srgbClr val="CC0099"/>
              </a:solidFill>
            </a:endParaRPr>
          </a:p>
          <a:p>
            <a:r>
              <a:rPr lang="en-US" dirty="0">
                <a:solidFill>
                  <a:srgbClr val="CC0099"/>
                </a:solidFill>
              </a:rPr>
              <a:t>       </a:t>
            </a:r>
            <a:r>
              <a:rPr lang="en-US" dirty="0" smtClean="0">
                <a:solidFill>
                  <a:srgbClr val="CC0099"/>
                </a:solidFill>
              </a:rPr>
              <a:t>Solution</a:t>
            </a:r>
            <a:endParaRPr lang="en-US" dirty="0">
              <a:solidFill>
                <a:srgbClr val="CC0099"/>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7862"/>
                                        </p:tgtEl>
                                        <p:attrNameLst>
                                          <p:attrName>style.visibility</p:attrName>
                                        </p:attrNameLst>
                                      </p:cBhvr>
                                      <p:to>
                                        <p:strVal val="visible"/>
                                      </p:to>
                                    </p:set>
                                    <p:animEffect transition="in" filter="dissolve">
                                      <p:cBhvr>
                                        <p:cTn id="7" dur="500"/>
                                        <p:tgtEl>
                                          <p:spTgt spid="101786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17865"/>
                                        </p:tgtEl>
                                        <p:attrNameLst>
                                          <p:attrName>style.visibility</p:attrName>
                                        </p:attrNameLst>
                                      </p:cBhvr>
                                      <p:to>
                                        <p:strVal val="visible"/>
                                      </p:to>
                                    </p:set>
                                    <p:animEffect transition="in" filter="dissolve">
                                      <p:cBhvr>
                                        <p:cTn id="10" dur="500"/>
                                        <p:tgtEl>
                                          <p:spTgt spid="101786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17863"/>
                                        </p:tgtEl>
                                        <p:attrNameLst>
                                          <p:attrName>style.visibility</p:attrName>
                                        </p:attrNameLst>
                                      </p:cBhvr>
                                      <p:to>
                                        <p:strVal val="visible"/>
                                      </p:to>
                                    </p:set>
                                    <p:animEffect transition="in" filter="dissolve">
                                      <p:cBhvr>
                                        <p:cTn id="13" dur="500"/>
                                        <p:tgtEl>
                                          <p:spTgt spid="101786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17866"/>
                                        </p:tgtEl>
                                        <p:attrNameLst>
                                          <p:attrName>style.visibility</p:attrName>
                                        </p:attrNameLst>
                                      </p:cBhvr>
                                      <p:to>
                                        <p:strVal val="visible"/>
                                      </p:to>
                                    </p:set>
                                    <p:animEffect transition="in" filter="dissolve">
                                      <p:cBhvr>
                                        <p:cTn id="16" dur="500"/>
                                        <p:tgtEl>
                                          <p:spTgt spid="101786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17864"/>
                                        </p:tgtEl>
                                        <p:attrNameLst>
                                          <p:attrName>style.visibility</p:attrName>
                                        </p:attrNameLst>
                                      </p:cBhvr>
                                      <p:to>
                                        <p:strVal val="visible"/>
                                      </p:to>
                                    </p:set>
                                    <p:animEffect transition="in" filter="dissolve">
                                      <p:cBhvr>
                                        <p:cTn id="19" dur="500"/>
                                        <p:tgtEl>
                                          <p:spTgt spid="1017864"/>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017859"/>
                                        </p:tgtEl>
                                        <p:attrNameLst>
                                          <p:attrName>style.visibility</p:attrName>
                                        </p:attrNameLst>
                                      </p:cBhvr>
                                      <p:to>
                                        <p:strVal val="visible"/>
                                      </p:to>
                                    </p:set>
                                    <p:animEffect transition="in" filter="dissolve">
                                      <p:cBhvr>
                                        <p:cTn id="24" dur="500"/>
                                        <p:tgtEl>
                                          <p:spTgt spid="101785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017860"/>
                                        </p:tgtEl>
                                        <p:attrNameLst>
                                          <p:attrName>style.visibility</p:attrName>
                                        </p:attrNameLst>
                                      </p:cBhvr>
                                      <p:to>
                                        <p:strVal val="visible"/>
                                      </p:to>
                                    </p:set>
                                    <p:animEffect transition="in" filter="dissolve">
                                      <p:cBhvr>
                                        <p:cTn id="27" dur="500"/>
                                        <p:tgtEl>
                                          <p:spTgt spid="1017860"/>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017861"/>
                                        </p:tgtEl>
                                        <p:attrNameLst>
                                          <p:attrName>style.visibility</p:attrName>
                                        </p:attrNameLst>
                                      </p:cBhvr>
                                      <p:to>
                                        <p:strVal val="visible"/>
                                      </p:to>
                                    </p:set>
                                    <p:animEffect transition="in" filter="dissolve">
                                      <p:cBhvr>
                                        <p:cTn id="30" dur="500"/>
                                        <p:tgtEl>
                                          <p:spTgt spid="1017861"/>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017871"/>
                                        </p:tgtEl>
                                        <p:attrNameLst>
                                          <p:attrName>style.visibility</p:attrName>
                                        </p:attrNameLst>
                                      </p:cBhvr>
                                      <p:to>
                                        <p:strVal val="visible"/>
                                      </p:to>
                                    </p:set>
                                    <p:animEffect transition="in" filter="dissolve">
                                      <p:cBhvr>
                                        <p:cTn id="33" dur="500"/>
                                        <p:tgtEl>
                                          <p:spTgt spid="1017871"/>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017872"/>
                                        </p:tgtEl>
                                        <p:attrNameLst>
                                          <p:attrName>style.visibility</p:attrName>
                                        </p:attrNameLst>
                                      </p:cBhvr>
                                      <p:to>
                                        <p:strVal val="visible"/>
                                      </p:to>
                                    </p:set>
                                    <p:animEffect transition="in" filter="dissolve">
                                      <p:cBhvr>
                                        <p:cTn id="36" dur="500"/>
                                        <p:tgtEl>
                                          <p:spTgt spid="1017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7859" grpId="0"/>
      <p:bldP spid="1017860" grpId="0"/>
      <p:bldP spid="1017861" grpId="0"/>
      <p:bldP spid="1017862" grpId="0"/>
      <p:bldP spid="1017863" grpId="0"/>
      <p:bldP spid="1017864" grpId="0"/>
      <p:bldP spid="1017865" grpId="0" animBg="1"/>
      <p:bldP spid="1017866" grpId="0" animBg="1"/>
      <p:bldP spid="1017871" grpId="0" animBg="1"/>
      <p:bldP spid="101787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457200" y="1295400"/>
            <a:ext cx="3581400" cy="519113"/>
          </a:xfrm>
          <a:prstGeom prst="rect">
            <a:avLst/>
          </a:prstGeom>
          <a:noFill/>
          <a:ln w="9525">
            <a:noFill/>
            <a:miter lim="800000"/>
            <a:headEnd/>
            <a:tailEnd/>
          </a:ln>
        </p:spPr>
        <p:txBody>
          <a:bodyPr>
            <a:spAutoFit/>
          </a:bodyPr>
          <a:lstStyle/>
          <a:p>
            <a:pPr algn="ctr"/>
            <a:endParaRPr lang="en-US" b="1"/>
          </a:p>
          <a:p>
            <a:r>
              <a:rPr lang="en-US" sz="1200"/>
              <a:t>     </a:t>
            </a:r>
            <a:endParaRPr lang="en-US"/>
          </a:p>
        </p:txBody>
      </p:sp>
      <p:sp>
        <p:nvSpPr>
          <p:cNvPr id="36867" name="Text Box 3"/>
          <p:cNvSpPr txBox="1">
            <a:spLocks noChangeArrowheads="1"/>
          </p:cNvSpPr>
          <p:nvPr/>
        </p:nvSpPr>
        <p:spPr bwMode="auto">
          <a:xfrm>
            <a:off x="0" y="304800"/>
            <a:ext cx="9144000" cy="1431925"/>
          </a:xfrm>
          <a:prstGeom prst="rect">
            <a:avLst/>
          </a:prstGeom>
          <a:noFill/>
          <a:ln w="9525">
            <a:noFill/>
            <a:miter lim="800000"/>
            <a:headEnd/>
            <a:tailEnd/>
          </a:ln>
        </p:spPr>
        <p:txBody>
          <a:bodyPr>
            <a:spAutoFit/>
          </a:bodyPr>
          <a:lstStyle/>
          <a:p>
            <a:pPr algn="ctr"/>
            <a:r>
              <a:rPr lang="en-US" sz="4400" b="1" dirty="0">
                <a:solidFill>
                  <a:srgbClr val="660066"/>
                </a:solidFill>
              </a:rPr>
              <a:t>Two Kinds of Writing</a:t>
            </a:r>
            <a:r>
              <a:rPr lang="en-US" sz="4400" b="1" dirty="0"/>
              <a:t> </a:t>
            </a:r>
            <a:r>
              <a:rPr lang="en-US" sz="4400" b="1" dirty="0">
                <a:solidFill>
                  <a:srgbClr val="FC2A14"/>
                </a:solidFill>
              </a:rPr>
              <a:t/>
            </a:r>
            <a:br>
              <a:rPr lang="en-US" sz="4400" b="1" dirty="0">
                <a:solidFill>
                  <a:srgbClr val="FC2A14"/>
                </a:solidFill>
              </a:rPr>
            </a:br>
            <a:endParaRPr lang="en-US" sz="4400" dirty="0">
              <a:solidFill>
                <a:srgbClr val="FC2A14"/>
              </a:solidFill>
            </a:endParaRPr>
          </a:p>
        </p:txBody>
      </p:sp>
      <p:sp>
        <p:nvSpPr>
          <p:cNvPr id="36868" name="Line 4"/>
          <p:cNvSpPr>
            <a:spLocks noChangeShapeType="1"/>
          </p:cNvSpPr>
          <p:nvPr/>
        </p:nvSpPr>
        <p:spPr bwMode="auto">
          <a:xfrm>
            <a:off x="152400" y="1371600"/>
            <a:ext cx="8839200" cy="0"/>
          </a:xfrm>
          <a:prstGeom prst="line">
            <a:avLst/>
          </a:prstGeom>
          <a:noFill/>
          <a:ln w="9525">
            <a:solidFill>
              <a:schemeClr val="tx1"/>
            </a:solidFill>
            <a:round/>
            <a:headEnd/>
            <a:tailEnd/>
          </a:ln>
        </p:spPr>
        <p:txBody>
          <a:bodyPr/>
          <a:lstStyle/>
          <a:p>
            <a:endParaRPr lang="en-US"/>
          </a:p>
        </p:txBody>
      </p:sp>
      <p:sp>
        <p:nvSpPr>
          <p:cNvPr id="36869" name="Text Box 5"/>
          <p:cNvSpPr txBox="1">
            <a:spLocks noChangeArrowheads="1"/>
          </p:cNvSpPr>
          <p:nvPr/>
        </p:nvSpPr>
        <p:spPr bwMode="auto">
          <a:xfrm>
            <a:off x="152400" y="2133600"/>
            <a:ext cx="4572000" cy="4246563"/>
          </a:xfrm>
          <a:prstGeom prst="rect">
            <a:avLst/>
          </a:prstGeom>
          <a:noFill/>
          <a:ln w="9525">
            <a:noFill/>
            <a:miter lim="800000"/>
            <a:headEnd/>
            <a:tailEnd/>
          </a:ln>
        </p:spPr>
        <p:txBody>
          <a:bodyPr>
            <a:spAutoFit/>
          </a:bodyPr>
          <a:lstStyle/>
          <a:p>
            <a:pPr algn="ctr">
              <a:lnSpc>
                <a:spcPct val="90000"/>
              </a:lnSpc>
            </a:pPr>
            <a:endParaRPr lang="en-US" sz="1600"/>
          </a:p>
          <a:p>
            <a:pPr>
              <a:lnSpc>
                <a:spcPct val="90000"/>
              </a:lnSpc>
            </a:pPr>
            <a:r>
              <a:rPr lang="en-US" sz="1600"/>
              <a:t>   River otters are fascinating animals. There are many things that make them special. First, they love water. They like rivers, ponds and lakes. Their fur keeps them warm in cold water. Also otters are great swimmers. They dive, float, and glide through the water. This is easy for them because they have big back feet. Next, otters love to play. Some of their favorite games are hide-and-seek and sliding down hills. They usually live in a den with other otters, so they always have someone to play with. Otters are amazing creatures</a:t>
            </a:r>
            <a:r>
              <a:rPr lang="en-US"/>
              <a:t>.   </a:t>
            </a:r>
          </a:p>
          <a:p>
            <a:pPr>
              <a:lnSpc>
                <a:spcPct val="90000"/>
              </a:lnSpc>
            </a:pPr>
            <a:endParaRPr lang="en-US"/>
          </a:p>
          <a:p>
            <a:pPr>
              <a:lnSpc>
                <a:spcPct val="90000"/>
              </a:lnSpc>
            </a:pPr>
            <a:endParaRPr lang="en-US"/>
          </a:p>
          <a:p>
            <a:pPr>
              <a:lnSpc>
                <a:spcPct val="90000"/>
              </a:lnSpc>
            </a:pPr>
            <a:endParaRPr lang="en-US"/>
          </a:p>
          <a:p>
            <a:pPr>
              <a:lnSpc>
                <a:spcPct val="90000"/>
              </a:lnSpc>
            </a:pPr>
            <a:endParaRPr lang="en-US"/>
          </a:p>
          <a:p>
            <a:pPr algn="ctr">
              <a:lnSpc>
                <a:spcPct val="90000"/>
              </a:lnSpc>
            </a:pPr>
            <a:endParaRPr lang="en-US"/>
          </a:p>
        </p:txBody>
      </p:sp>
      <p:sp>
        <p:nvSpPr>
          <p:cNvPr id="651270" name="Text Box 6"/>
          <p:cNvSpPr txBox="1">
            <a:spLocks noChangeArrowheads="1"/>
          </p:cNvSpPr>
          <p:nvPr/>
        </p:nvSpPr>
        <p:spPr bwMode="auto">
          <a:xfrm>
            <a:off x="4724400" y="1600200"/>
            <a:ext cx="4038600" cy="457200"/>
          </a:xfrm>
          <a:prstGeom prst="rect">
            <a:avLst/>
          </a:prstGeom>
          <a:noFill/>
          <a:ln w="9525">
            <a:noFill/>
            <a:miter lim="800000"/>
            <a:headEnd/>
            <a:tailEnd/>
          </a:ln>
        </p:spPr>
        <p:txBody>
          <a:bodyPr>
            <a:spAutoFit/>
          </a:bodyPr>
          <a:lstStyle/>
          <a:p>
            <a:pPr algn="ctr"/>
            <a:r>
              <a:rPr lang="en-US" sz="2400" b="1"/>
              <a:t>Story</a:t>
            </a:r>
          </a:p>
        </p:txBody>
      </p:sp>
      <p:sp>
        <p:nvSpPr>
          <p:cNvPr id="651271" name="Text Box 7"/>
          <p:cNvSpPr txBox="1">
            <a:spLocks noChangeArrowheads="1"/>
          </p:cNvSpPr>
          <p:nvPr/>
        </p:nvSpPr>
        <p:spPr bwMode="auto">
          <a:xfrm>
            <a:off x="0" y="1600200"/>
            <a:ext cx="4800600" cy="457200"/>
          </a:xfrm>
          <a:prstGeom prst="rect">
            <a:avLst/>
          </a:prstGeom>
          <a:noFill/>
          <a:ln w="9525">
            <a:noFill/>
            <a:miter lim="800000"/>
            <a:headEnd/>
            <a:tailEnd/>
          </a:ln>
        </p:spPr>
        <p:txBody>
          <a:bodyPr anchor="b">
            <a:spAutoFit/>
          </a:bodyPr>
          <a:lstStyle/>
          <a:p>
            <a:pPr algn="ctr"/>
            <a:r>
              <a:rPr lang="en-US" b="1"/>
              <a:t>   </a:t>
            </a:r>
            <a:r>
              <a:rPr lang="en-US" sz="2400" b="1"/>
              <a:t> Information</a:t>
            </a:r>
          </a:p>
        </p:txBody>
      </p:sp>
      <p:sp>
        <p:nvSpPr>
          <p:cNvPr id="36872" name="AutoShape 8"/>
          <p:cNvSpPr>
            <a:spLocks noChangeArrowheads="1"/>
          </p:cNvSpPr>
          <p:nvPr/>
        </p:nvSpPr>
        <p:spPr bwMode="auto">
          <a:xfrm>
            <a:off x="4953000" y="1600200"/>
            <a:ext cx="3581400" cy="457200"/>
          </a:xfrm>
          <a:prstGeom prst="roundRect">
            <a:avLst>
              <a:gd name="adj" fmla="val 16667"/>
            </a:avLst>
          </a:prstGeom>
          <a:noFill/>
          <a:ln w="22225">
            <a:solidFill>
              <a:schemeClr val="bg2"/>
            </a:solidFill>
            <a:round/>
            <a:headEnd/>
            <a:tailEnd/>
          </a:ln>
        </p:spPr>
        <p:txBody>
          <a:bodyPr wrap="none" anchor="ctr"/>
          <a:lstStyle/>
          <a:p>
            <a:endParaRPr lang="en-US"/>
          </a:p>
        </p:txBody>
      </p:sp>
      <p:sp>
        <p:nvSpPr>
          <p:cNvPr id="36873" name="AutoShape 9"/>
          <p:cNvSpPr>
            <a:spLocks noChangeArrowheads="1"/>
          </p:cNvSpPr>
          <p:nvPr/>
        </p:nvSpPr>
        <p:spPr bwMode="auto">
          <a:xfrm>
            <a:off x="228600" y="1600200"/>
            <a:ext cx="4419600" cy="457200"/>
          </a:xfrm>
          <a:prstGeom prst="roundRect">
            <a:avLst>
              <a:gd name="adj" fmla="val 16667"/>
            </a:avLst>
          </a:prstGeom>
          <a:noFill/>
          <a:ln w="22225">
            <a:solidFill>
              <a:schemeClr val="bg2"/>
            </a:solidFill>
            <a:round/>
            <a:headEnd/>
            <a:tailEnd/>
          </a:ln>
        </p:spPr>
        <p:txBody>
          <a:bodyPr wrap="none" anchor="ctr"/>
          <a:lstStyle/>
          <a:p>
            <a:endParaRPr lang="en-US"/>
          </a:p>
        </p:txBody>
      </p:sp>
      <p:sp>
        <p:nvSpPr>
          <p:cNvPr id="36874" name="Text Box 10"/>
          <p:cNvSpPr txBox="1">
            <a:spLocks noChangeArrowheads="1"/>
          </p:cNvSpPr>
          <p:nvPr/>
        </p:nvSpPr>
        <p:spPr bwMode="auto">
          <a:xfrm>
            <a:off x="1708150" y="2032000"/>
            <a:ext cx="1308100" cy="366713"/>
          </a:xfrm>
          <a:prstGeom prst="rect">
            <a:avLst/>
          </a:prstGeom>
          <a:noFill/>
          <a:ln w="9525">
            <a:noFill/>
            <a:miter lim="800000"/>
            <a:headEnd/>
            <a:tailEnd/>
          </a:ln>
        </p:spPr>
        <p:txBody>
          <a:bodyPr wrap="none">
            <a:spAutoFit/>
          </a:bodyPr>
          <a:lstStyle/>
          <a:p>
            <a:pPr algn="ctr"/>
            <a:r>
              <a:rPr lang="en-US"/>
              <a:t>River Otters</a:t>
            </a:r>
          </a:p>
        </p:txBody>
      </p:sp>
      <p:sp>
        <p:nvSpPr>
          <p:cNvPr id="36875" name="Text Box 11"/>
          <p:cNvSpPr txBox="1">
            <a:spLocks noChangeArrowheads="1"/>
          </p:cNvSpPr>
          <p:nvPr/>
        </p:nvSpPr>
        <p:spPr bwMode="auto">
          <a:xfrm>
            <a:off x="4724400" y="2057400"/>
            <a:ext cx="4343400" cy="4102100"/>
          </a:xfrm>
          <a:prstGeom prst="rect">
            <a:avLst/>
          </a:prstGeom>
          <a:noFill/>
          <a:ln w="9525">
            <a:noFill/>
            <a:miter lim="800000"/>
            <a:headEnd/>
            <a:tailEnd/>
          </a:ln>
        </p:spPr>
        <p:txBody>
          <a:bodyPr>
            <a:spAutoFit/>
          </a:bodyPr>
          <a:lstStyle/>
          <a:p>
            <a:pPr>
              <a:lnSpc>
                <a:spcPct val="90000"/>
              </a:lnSpc>
              <a:spcBef>
                <a:spcPct val="50000"/>
              </a:spcBef>
            </a:pPr>
            <a:r>
              <a:rPr lang="en-US"/>
              <a:t>                         Ollie and Orpha    </a:t>
            </a:r>
          </a:p>
          <a:p>
            <a:pPr>
              <a:lnSpc>
                <a:spcPct val="90000"/>
              </a:lnSpc>
              <a:spcBef>
                <a:spcPct val="50000"/>
              </a:spcBef>
            </a:pPr>
            <a:r>
              <a:rPr lang="en-US"/>
              <a:t>    </a:t>
            </a:r>
            <a:r>
              <a:rPr lang="en-US" sz="1600"/>
              <a:t>Near the pond on the Henderson’s farm lived a family of otters. Ollie and Orpha were the youngest members of the den.</a:t>
            </a:r>
          </a:p>
          <a:p>
            <a:pPr>
              <a:lnSpc>
                <a:spcPct val="90000"/>
              </a:lnSpc>
              <a:spcBef>
                <a:spcPct val="50000"/>
              </a:spcBef>
            </a:pPr>
            <a:r>
              <a:rPr lang="en-US" sz="1600"/>
              <a:t>    One day, Mother Otter told Ollie and Orpha not to go near the water. They were surprised. Usually they were allowed to spend the day playing. Mother explained that friends were visiting, and it  was important to Mother that everything stayed neat and tidy.</a:t>
            </a:r>
          </a:p>
          <a:p>
            <a:pPr>
              <a:lnSpc>
                <a:spcPct val="90000"/>
              </a:lnSpc>
              <a:spcBef>
                <a:spcPct val="50000"/>
              </a:spcBef>
            </a:pPr>
            <a:r>
              <a:rPr lang="en-US" sz="1600"/>
              <a:t>    “Don’t get dirty,” she commanded. </a:t>
            </a:r>
          </a:p>
          <a:p>
            <a:pPr>
              <a:lnSpc>
                <a:spcPct val="90000"/>
              </a:lnSpc>
              <a:spcBef>
                <a:spcPct val="50000"/>
              </a:spcBef>
            </a:pPr>
            <a:r>
              <a:rPr lang="en-US" sz="1600"/>
              <a:t>    Of course we won’t , said Orpha as she looked at Ollie, who just smiled.</a:t>
            </a:r>
          </a:p>
          <a:p>
            <a:pPr>
              <a:lnSpc>
                <a:spcPct val="90000"/>
              </a:lnSpc>
              <a:spcBef>
                <a:spcPct val="50000"/>
              </a:spcBef>
            </a:pPr>
            <a:r>
              <a:rPr lang="en-US" sz="1600"/>
              <a:t>    After that, Orpha and Ollie went outside as Mother Otter cleaned the den. Orpha….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1270"/>
                                        </p:tgtEl>
                                        <p:attrNameLst>
                                          <p:attrName>style.visibility</p:attrName>
                                        </p:attrNameLst>
                                      </p:cBhvr>
                                      <p:to>
                                        <p:strVal val="visible"/>
                                      </p:to>
                                    </p:set>
                                    <p:animEffect transition="in" filter="box(in)">
                                      <p:cBhvr>
                                        <p:cTn id="7" dur="500"/>
                                        <p:tgtEl>
                                          <p:spTgt spid="65127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51271"/>
                                        </p:tgtEl>
                                        <p:attrNameLst>
                                          <p:attrName>style.visibility</p:attrName>
                                        </p:attrNameLst>
                                      </p:cBhvr>
                                      <p:to>
                                        <p:strVal val="visible"/>
                                      </p:to>
                                    </p:set>
                                    <p:animEffect transition="in" filter="box(in)">
                                      <p:cBhvr>
                                        <p:cTn id="12" dur="500"/>
                                        <p:tgtEl>
                                          <p:spTgt spid="65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1270" grpId="0"/>
      <p:bldP spid="65127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304800"/>
            <a:ext cx="9144000" cy="685800"/>
          </a:xfrm>
          <a:noFill/>
        </p:spPr>
        <p:txBody>
          <a:bodyPr/>
          <a:lstStyle/>
          <a:p>
            <a:pPr eaLnBrk="1" hangingPunct="1"/>
            <a:r>
              <a:rPr lang="en-US" dirty="0" smtClean="0"/>
              <a:t>Think About Colors</a:t>
            </a:r>
          </a:p>
        </p:txBody>
      </p:sp>
      <p:sp>
        <p:nvSpPr>
          <p:cNvPr id="37891" name="Text Box 3"/>
          <p:cNvSpPr txBox="1">
            <a:spLocks noChangeArrowheads="1"/>
          </p:cNvSpPr>
          <p:nvPr/>
        </p:nvSpPr>
        <p:spPr bwMode="auto">
          <a:xfrm>
            <a:off x="5334000" y="2528888"/>
            <a:ext cx="2286000" cy="457200"/>
          </a:xfrm>
          <a:prstGeom prst="rect">
            <a:avLst/>
          </a:prstGeom>
          <a:noFill/>
          <a:ln w="9525">
            <a:noFill/>
            <a:miter lim="800000"/>
            <a:headEnd/>
            <a:tailEnd/>
          </a:ln>
        </p:spPr>
        <p:txBody>
          <a:bodyPr>
            <a:spAutoFit/>
          </a:bodyPr>
          <a:lstStyle/>
          <a:p>
            <a:pPr algn="ctr"/>
            <a:r>
              <a:rPr lang="en-US" sz="2400" b="1"/>
              <a:t>BEGINNING</a:t>
            </a:r>
          </a:p>
        </p:txBody>
      </p:sp>
      <p:sp>
        <p:nvSpPr>
          <p:cNvPr id="37892" name="Text Box 4"/>
          <p:cNvSpPr txBox="1">
            <a:spLocks noChangeArrowheads="1"/>
          </p:cNvSpPr>
          <p:nvPr/>
        </p:nvSpPr>
        <p:spPr bwMode="auto">
          <a:xfrm>
            <a:off x="6019800" y="5653088"/>
            <a:ext cx="838200" cy="457200"/>
          </a:xfrm>
          <a:prstGeom prst="rect">
            <a:avLst/>
          </a:prstGeom>
          <a:noFill/>
          <a:ln w="9525">
            <a:noFill/>
            <a:miter lim="800000"/>
            <a:headEnd/>
            <a:tailEnd/>
          </a:ln>
        </p:spPr>
        <p:txBody>
          <a:bodyPr>
            <a:spAutoFit/>
          </a:bodyPr>
          <a:lstStyle/>
          <a:p>
            <a:pPr algn="ctr"/>
            <a:r>
              <a:rPr lang="en-US" sz="2400" b="1"/>
              <a:t>END</a:t>
            </a:r>
          </a:p>
        </p:txBody>
      </p:sp>
      <p:sp>
        <p:nvSpPr>
          <p:cNvPr id="37893" name="Text Box 5"/>
          <p:cNvSpPr txBox="1">
            <a:spLocks noChangeArrowheads="1"/>
          </p:cNvSpPr>
          <p:nvPr/>
        </p:nvSpPr>
        <p:spPr bwMode="auto">
          <a:xfrm>
            <a:off x="838200" y="2514600"/>
            <a:ext cx="2667000" cy="457200"/>
          </a:xfrm>
          <a:prstGeom prst="rect">
            <a:avLst/>
          </a:prstGeom>
          <a:noFill/>
          <a:ln w="9525">
            <a:noFill/>
            <a:miter lim="800000"/>
            <a:headEnd/>
            <a:tailEnd/>
          </a:ln>
        </p:spPr>
        <p:txBody>
          <a:bodyPr>
            <a:spAutoFit/>
          </a:bodyPr>
          <a:lstStyle/>
          <a:p>
            <a:pPr algn="ctr"/>
            <a:r>
              <a:rPr lang="en-US" sz="2400" b="1"/>
              <a:t>INTRODUCTION</a:t>
            </a:r>
          </a:p>
        </p:txBody>
      </p:sp>
      <p:sp>
        <p:nvSpPr>
          <p:cNvPr id="37894" name="Text Box 6"/>
          <p:cNvSpPr txBox="1">
            <a:spLocks noChangeArrowheads="1"/>
          </p:cNvSpPr>
          <p:nvPr/>
        </p:nvSpPr>
        <p:spPr bwMode="auto">
          <a:xfrm>
            <a:off x="1677988" y="4044950"/>
            <a:ext cx="1065212" cy="457200"/>
          </a:xfrm>
          <a:prstGeom prst="rect">
            <a:avLst/>
          </a:prstGeom>
          <a:noFill/>
          <a:ln w="9525">
            <a:noFill/>
            <a:miter lim="800000"/>
            <a:headEnd/>
            <a:tailEnd/>
          </a:ln>
        </p:spPr>
        <p:txBody>
          <a:bodyPr wrap="none">
            <a:spAutoFit/>
          </a:bodyPr>
          <a:lstStyle/>
          <a:p>
            <a:pPr algn="ctr"/>
            <a:r>
              <a:rPr lang="en-US" sz="2400" b="1"/>
              <a:t>BODY</a:t>
            </a:r>
          </a:p>
        </p:txBody>
      </p:sp>
      <p:sp>
        <p:nvSpPr>
          <p:cNvPr id="37895" name="Text Box 7"/>
          <p:cNvSpPr txBox="1">
            <a:spLocks noChangeArrowheads="1"/>
          </p:cNvSpPr>
          <p:nvPr/>
        </p:nvSpPr>
        <p:spPr bwMode="auto">
          <a:xfrm>
            <a:off x="990600" y="5653088"/>
            <a:ext cx="2362200" cy="457200"/>
          </a:xfrm>
          <a:prstGeom prst="rect">
            <a:avLst/>
          </a:prstGeom>
          <a:noFill/>
          <a:ln w="9525">
            <a:noFill/>
            <a:miter lim="800000"/>
            <a:headEnd/>
            <a:tailEnd/>
          </a:ln>
        </p:spPr>
        <p:txBody>
          <a:bodyPr>
            <a:spAutoFit/>
          </a:bodyPr>
          <a:lstStyle/>
          <a:p>
            <a:pPr algn="ctr"/>
            <a:r>
              <a:rPr lang="en-US" sz="2400" b="1"/>
              <a:t>CONCLUSION</a:t>
            </a:r>
          </a:p>
        </p:txBody>
      </p:sp>
      <p:sp>
        <p:nvSpPr>
          <p:cNvPr id="37896" name="Line 8"/>
          <p:cNvSpPr>
            <a:spLocks noChangeShapeType="1"/>
          </p:cNvSpPr>
          <p:nvPr/>
        </p:nvSpPr>
        <p:spPr bwMode="auto">
          <a:xfrm>
            <a:off x="2209800" y="2971800"/>
            <a:ext cx="0" cy="990600"/>
          </a:xfrm>
          <a:prstGeom prst="line">
            <a:avLst/>
          </a:prstGeom>
          <a:noFill/>
          <a:ln w="38100">
            <a:solidFill>
              <a:schemeClr val="tx1"/>
            </a:solidFill>
            <a:round/>
            <a:headEnd/>
            <a:tailEnd type="triangle" w="med" len="med"/>
          </a:ln>
        </p:spPr>
        <p:txBody>
          <a:bodyPr/>
          <a:lstStyle/>
          <a:p>
            <a:endParaRPr lang="en-US"/>
          </a:p>
        </p:txBody>
      </p:sp>
      <p:sp>
        <p:nvSpPr>
          <p:cNvPr id="37897" name="Line 9"/>
          <p:cNvSpPr>
            <a:spLocks noChangeShapeType="1"/>
          </p:cNvSpPr>
          <p:nvPr/>
        </p:nvSpPr>
        <p:spPr bwMode="auto">
          <a:xfrm>
            <a:off x="2209800" y="4648200"/>
            <a:ext cx="0" cy="990600"/>
          </a:xfrm>
          <a:prstGeom prst="line">
            <a:avLst/>
          </a:prstGeom>
          <a:noFill/>
          <a:ln w="38100">
            <a:solidFill>
              <a:schemeClr val="tx1"/>
            </a:solidFill>
            <a:round/>
            <a:headEnd/>
            <a:tailEnd type="triangle" w="med" len="med"/>
          </a:ln>
        </p:spPr>
        <p:txBody>
          <a:bodyPr/>
          <a:lstStyle/>
          <a:p>
            <a:endParaRPr lang="en-US"/>
          </a:p>
        </p:txBody>
      </p:sp>
      <p:sp>
        <p:nvSpPr>
          <p:cNvPr id="37898" name="Line 10"/>
          <p:cNvSpPr>
            <a:spLocks noChangeShapeType="1"/>
          </p:cNvSpPr>
          <p:nvPr/>
        </p:nvSpPr>
        <p:spPr bwMode="auto">
          <a:xfrm>
            <a:off x="6477000" y="2971800"/>
            <a:ext cx="0" cy="990600"/>
          </a:xfrm>
          <a:prstGeom prst="line">
            <a:avLst/>
          </a:prstGeom>
          <a:noFill/>
          <a:ln w="38100">
            <a:solidFill>
              <a:schemeClr val="tx1"/>
            </a:solidFill>
            <a:round/>
            <a:headEnd/>
            <a:tailEnd type="triangle" w="med" len="med"/>
          </a:ln>
        </p:spPr>
        <p:txBody>
          <a:bodyPr/>
          <a:lstStyle/>
          <a:p>
            <a:endParaRPr lang="en-US"/>
          </a:p>
        </p:txBody>
      </p:sp>
      <p:sp>
        <p:nvSpPr>
          <p:cNvPr id="37899" name="Line 11"/>
          <p:cNvSpPr>
            <a:spLocks noChangeShapeType="1"/>
          </p:cNvSpPr>
          <p:nvPr/>
        </p:nvSpPr>
        <p:spPr bwMode="auto">
          <a:xfrm>
            <a:off x="6477000" y="4648200"/>
            <a:ext cx="0" cy="990600"/>
          </a:xfrm>
          <a:prstGeom prst="line">
            <a:avLst/>
          </a:prstGeom>
          <a:noFill/>
          <a:ln w="38100">
            <a:solidFill>
              <a:schemeClr val="tx1"/>
            </a:solidFill>
            <a:round/>
            <a:headEnd/>
            <a:tailEnd type="triangle" w="med" len="med"/>
          </a:ln>
        </p:spPr>
        <p:txBody>
          <a:bodyPr/>
          <a:lstStyle/>
          <a:p>
            <a:endParaRPr lang="en-US"/>
          </a:p>
        </p:txBody>
      </p:sp>
      <p:sp>
        <p:nvSpPr>
          <p:cNvPr id="143372" name="Freeform 12"/>
          <p:cNvSpPr>
            <a:spLocks/>
          </p:cNvSpPr>
          <p:nvPr/>
        </p:nvSpPr>
        <p:spPr bwMode="auto">
          <a:xfrm>
            <a:off x="5816600" y="2895600"/>
            <a:ext cx="1270000" cy="2667000"/>
          </a:xfrm>
          <a:custGeom>
            <a:avLst/>
            <a:gdLst>
              <a:gd name="T0" fmla="*/ 2147483647 w 616"/>
              <a:gd name="T1" fmla="*/ 0 h 1312"/>
              <a:gd name="T2" fmla="*/ 2147483647 w 616"/>
              <a:gd name="T3" fmla="*/ 2147483647 h 1312"/>
              <a:gd name="T4" fmla="*/ 2147483647 w 616"/>
              <a:gd name="T5" fmla="*/ 2147483647 h 1312"/>
              <a:gd name="T6" fmla="*/ 2147483647 w 616"/>
              <a:gd name="T7" fmla="*/ 2147483647 h 1312"/>
              <a:gd name="T8" fmla="*/ 2147483647 w 616"/>
              <a:gd name="T9" fmla="*/ 2147483647 h 1312"/>
              <a:gd name="T10" fmla="*/ 2147483647 w 616"/>
              <a:gd name="T11" fmla="*/ 2147483647 h 1312"/>
              <a:gd name="T12" fmla="*/ 2147483647 w 616"/>
              <a:gd name="T13" fmla="*/ 2147483647 h 1312"/>
              <a:gd name="T14" fmla="*/ 2147483647 w 616"/>
              <a:gd name="T15" fmla="*/ 2147483647 h 1312"/>
              <a:gd name="T16" fmla="*/ 2147483647 w 616"/>
              <a:gd name="T17" fmla="*/ 2147483647 h 1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6"/>
              <a:gd name="T28" fmla="*/ 0 h 1312"/>
              <a:gd name="T29" fmla="*/ 616 w 616"/>
              <a:gd name="T30" fmla="*/ 1312 h 1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6" h="1312">
                <a:moveTo>
                  <a:pt x="392" y="0"/>
                </a:moveTo>
                <a:cubicBezTo>
                  <a:pt x="496" y="28"/>
                  <a:pt x="600" y="56"/>
                  <a:pt x="536" y="96"/>
                </a:cubicBezTo>
                <a:cubicBezTo>
                  <a:pt x="472" y="136"/>
                  <a:pt x="0" y="176"/>
                  <a:pt x="8" y="240"/>
                </a:cubicBezTo>
                <a:cubicBezTo>
                  <a:pt x="16" y="304"/>
                  <a:pt x="568" y="384"/>
                  <a:pt x="584" y="480"/>
                </a:cubicBezTo>
                <a:cubicBezTo>
                  <a:pt x="600" y="576"/>
                  <a:pt x="120" y="736"/>
                  <a:pt x="104" y="816"/>
                </a:cubicBezTo>
                <a:cubicBezTo>
                  <a:pt x="88" y="896"/>
                  <a:pt x="504" y="896"/>
                  <a:pt x="488" y="960"/>
                </a:cubicBezTo>
                <a:cubicBezTo>
                  <a:pt x="472" y="1024"/>
                  <a:pt x="0" y="1144"/>
                  <a:pt x="8" y="1200"/>
                </a:cubicBezTo>
                <a:cubicBezTo>
                  <a:pt x="16" y="1256"/>
                  <a:pt x="456" y="1280"/>
                  <a:pt x="536" y="1296"/>
                </a:cubicBezTo>
                <a:cubicBezTo>
                  <a:pt x="616" y="1312"/>
                  <a:pt x="552" y="1304"/>
                  <a:pt x="488" y="1296"/>
                </a:cubicBezTo>
              </a:path>
            </a:pathLst>
          </a:custGeom>
          <a:noFill/>
          <a:ln w="22225">
            <a:solidFill>
              <a:srgbClr val="CC00FF"/>
            </a:solidFill>
            <a:round/>
            <a:headEnd/>
            <a:tailEnd/>
          </a:ln>
        </p:spPr>
        <p:txBody>
          <a:bodyPr/>
          <a:lstStyle/>
          <a:p>
            <a:endParaRPr lang="en-US"/>
          </a:p>
        </p:txBody>
      </p:sp>
      <p:sp>
        <p:nvSpPr>
          <p:cNvPr id="143373" name="Freeform 13"/>
          <p:cNvSpPr>
            <a:spLocks/>
          </p:cNvSpPr>
          <p:nvPr/>
        </p:nvSpPr>
        <p:spPr bwMode="auto">
          <a:xfrm>
            <a:off x="3365500" y="2667000"/>
            <a:ext cx="749300" cy="3302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p:spPr>
        <p:txBody>
          <a:bodyPr/>
          <a:lstStyle/>
          <a:p>
            <a:endParaRPr lang="en-US"/>
          </a:p>
        </p:txBody>
      </p:sp>
      <p:sp>
        <p:nvSpPr>
          <p:cNvPr id="143374" name="Freeform 14"/>
          <p:cNvSpPr>
            <a:spLocks/>
          </p:cNvSpPr>
          <p:nvPr/>
        </p:nvSpPr>
        <p:spPr bwMode="auto">
          <a:xfrm>
            <a:off x="3213100" y="3276600"/>
            <a:ext cx="901700" cy="6096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FF00"/>
            </a:solidFill>
            <a:round/>
            <a:headEnd/>
            <a:tailEnd/>
          </a:ln>
        </p:spPr>
        <p:txBody>
          <a:bodyPr/>
          <a:lstStyle/>
          <a:p>
            <a:endParaRPr lang="en-US"/>
          </a:p>
        </p:txBody>
      </p:sp>
      <p:sp>
        <p:nvSpPr>
          <p:cNvPr id="143375" name="Freeform 15"/>
          <p:cNvSpPr>
            <a:spLocks/>
          </p:cNvSpPr>
          <p:nvPr/>
        </p:nvSpPr>
        <p:spPr bwMode="auto">
          <a:xfrm>
            <a:off x="3124200" y="4267200"/>
            <a:ext cx="990600" cy="762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FF0000"/>
            </a:solidFill>
            <a:round/>
            <a:headEnd/>
            <a:tailEnd/>
          </a:ln>
        </p:spPr>
        <p:txBody>
          <a:bodyPr/>
          <a:lstStyle/>
          <a:p>
            <a:endParaRPr lang="en-US"/>
          </a:p>
        </p:txBody>
      </p:sp>
      <p:sp>
        <p:nvSpPr>
          <p:cNvPr id="143376" name="Freeform 16"/>
          <p:cNvSpPr>
            <a:spLocks/>
          </p:cNvSpPr>
          <p:nvPr/>
        </p:nvSpPr>
        <p:spPr bwMode="auto">
          <a:xfrm>
            <a:off x="3200400" y="5562600"/>
            <a:ext cx="838200" cy="381000"/>
          </a:xfrm>
          <a:custGeom>
            <a:avLst/>
            <a:gdLst>
              <a:gd name="T0" fmla="*/ 2147483647 w 472"/>
              <a:gd name="T1" fmla="*/ 2147483647 h 208"/>
              <a:gd name="T2" fmla="*/ 2147483647 w 472"/>
              <a:gd name="T3" fmla="*/ 2147483647 h 208"/>
              <a:gd name="T4" fmla="*/ 2147483647 w 472"/>
              <a:gd name="T5" fmla="*/ 2147483647 h 208"/>
              <a:gd name="T6" fmla="*/ 2147483647 w 472"/>
              <a:gd name="T7" fmla="*/ 2147483647 h 208"/>
              <a:gd name="T8" fmla="*/ 2147483647 w 472"/>
              <a:gd name="T9" fmla="*/ 2147483647 h 208"/>
              <a:gd name="T10" fmla="*/ 0 60000 65536"/>
              <a:gd name="T11" fmla="*/ 0 60000 65536"/>
              <a:gd name="T12" fmla="*/ 0 60000 65536"/>
              <a:gd name="T13" fmla="*/ 0 60000 65536"/>
              <a:gd name="T14" fmla="*/ 0 60000 65536"/>
              <a:gd name="T15" fmla="*/ 0 w 472"/>
              <a:gd name="T16" fmla="*/ 0 h 208"/>
              <a:gd name="T17" fmla="*/ 472 w 472"/>
              <a:gd name="T18" fmla="*/ 208 h 208"/>
            </a:gdLst>
            <a:ahLst/>
            <a:cxnLst>
              <a:cxn ang="T10">
                <a:pos x="T0" y="T1"/>
              </a:cxn>
              <a:cxn ang="T11">
                <a:pos x="T2" y="T3"/>
              </a:cxn>
              <a:cxn ang="T12">
                <a:pos x="T4" y="T5"/>
              </a:cxn>
              <a:cxn ang="T13">
                <a:pos x="T6" y="T7"/>
              </a:cxn>
              <a:cxn ang="T14">
                <a:pos x="T8" y="T9"/>
              </a:cxn>
            </a:cxnLst>
            <a:rect l="T15" t="T16" r="T17" b="T18"/>
            <a:pathLst>
              <a:path w="472" h="208">
                <a:moveTo>
                  <a:pt x="104" y="16"/>
                </a:moveTo>
                <a:cubicBezTo>
                  <a:pt x="256" y="8"/>
                  <a:pt x="408" y="0"/>
                  <a:pt x="392" y="16"/>
                </a:cubicBezTo>
                <a:cubicBezTo>
                  <a:pt x="376" y="32"/>
                  <a:pt x="0" y="96"/>
                  <a:pt x="8" y="112"/>
                </a:cubicBezTo>
                <a:cubicBezTo>
                  <a:pt x="16" y="128"/>
                  <a:pt x="408" y="96"/>
                  <a:pt x="440" y="112"/>
                </a:cubicBezTo>
                <a:cubicBezTo>
                  <a:pt x="472" y="128"/>
                  <a:pt x="240" y="192"/>
                  <a:pt x="200" y="208"/>
                </a:cubicBezTo>
              </a:path>
            </a:pathLst>
          </a:custGeom>
          <a:noFill/>
          <a:ln w="41275">
            <a:solidFill>
              <a:srgbClr val="00CC66"/>
            </a:solidFill>
            <a:round/>
            <a:headEnd/>
            <a:tailEnd/>
          </a:ln>
        </p:spPr>
        <p:txBody>
          <a:bodyPr/>
          <a:lstStyle/>
          <a:p>
            <a:endParaRPr lang="en-US"/>
          </a:p>
        </p:txBody>
      </p:sp>
      <p:sp>
        <p:nvSpPr>
          <p:cNvPr id="37905" name="Text Box 17"/>
          <p:cNvSpPr txBox="1">
            <a:spLocks noChangeArrowheads="1"/>
          </p:cNvSpPr>
          <p:nvPr/>
        </p:nvSpPr>
        <p:spPr bwMode="auto">
          <a:xfrm>
            <a:off x="4724400" y="1676400"/>
            <a:ext cx="3276600" cy="519113"/>
          </a:xfrm>
          <a:prstGeom prst="rect">
            <a:avLst/>
          </a:prstGeom>
          <a:noFill/>
          <a:ln w="9525">
            <a:noFill/>
            <a:miter lim="800000"/>
            <a:headEnd/>
            <a:tailEnd/>
          </a:ln>
        </p:spPr>
        <p:txBody>
          <a:bodyPr>
            <a:spAutoFit/>
          </a:bodyPr>
          <a:lstStyle/>
          <a:p>
            <a:pPr algn="ctr"/>
            <a:r>
              <a:rPr lang="en-US" sz="2800" b="1"/>
              <a:t>Narrative</a:t>
            </a:r>
          </a:p>
        </p:txBody>
      </p:sp>
      <p:sp>
        <p:nvSpPr>
          <p:cNvPr id="37906" name="Text Box 18"/>
          <p:cNvSpPr txBox="1">
            <a:spLocks noChangeArrowheads="1"/>
          </p:cNvSpPr>
          <p:nvPr/>
        </p:nvSpPr>
        <p:spPr bwMode="auto">
          <a:xfrm>
            <a:off x="609600" y="1676400"/>
            <a:ext cx="3429000" cy="519113"/>
          </a:xfrm>
          <a:prstGeom prst="rect">
            <a:avLst/>
          </a:prstGeom>
          <a:noFill/>
          <a:ln w="9525">
            <a:noFill/>
            <a:miter lim="800000"/>
            <a:headEnd/>
            <a:tailEnd/>
          </a:ln>
        </p:spPr>
        <p:txBody>
          <a:bodyPr>
            <a:spAutoFit/>
          </a:bodyPr>
          <a:lstStyle/>
          <a:p>
            <a:pPr algn="ctr"/>
            <a:r>
              <a:rPr lang="en-US" sz="2800" b="1"/>
              <a:t>Expository</a:t>
            </a:r>
          </a:p>
        </p:txBody>
      </p:sp>
      <p:sp>
        <p:nvSpPr>
          <p:cNvPr id="37907" name="AutoShape 19"/>
          <p:cNvSpPr>
            <a:spLocks noChangeArrowheads="1"/>
          </p:cNvSpPr>
          <p:nvPr/>
        </p:nvSpPr>
        <p:spPr bwMode="auto">
          <a:xfrm>
            <a:off x="609600" y="1752600"/>
            <a:ext cx="3429000" cy="457200"/>
          </a:xfrm>
          <a:prstGeom prst="roundRect">
            <a:avLst>
              <a:gd name="adj" fmla="val 16667"/>
            </a:avLst>
          </a:prstGeom>
          <a:noFill/>
          <a:ln w="22225">
            <a:solidFill>
              <a:schemeClr val="tx1"/>
            </a:solidFill>
            <a:round/>
            <a:headEnd/>
            <a:tailEnd/>
          </a:ln>
        </p:spPr>
        <p:txBody>
          <a:bodyPr wrap="none" anchor="ctr"/>
          <a:lstStyle/>
          <a:p>
            <a:endParaRPr lang="en-US"/>
          </a:p>
        </p:txBody>
      </p:sp>
      <p:sp>
        <p:nvSpPr>
          <p:cNvPr id="37908" name="Text Box 20"/>
          <p:cNvSpPr txBox="1">
            <a:spLocks noChangeArrowheads="1"/>
          </p:cNvSpPr>
          <p:nvPr/>
        </p:nvSpPr>
        <p:spPr bwMode="auto">
          <a:xfrm>
            <a:off x="5638800" y="4052888"/>
            <a:ext cx="1600200" cy="457200"/>
          </a:xfrm>
          <a:prstGeom prst="rect">
            <a:avLst/>
          </a:prstGeom>
          <a:noFill/>
          <a:ln w="9525">
            <a:noFill/>
            <a:miter lim="800000"/>
            <a:headEnd/>
            <a:tailEnd/>
          </a:ln>
        </p:spPr>
        <p:txBody>
          <a:bodyPr>
            <a:spAutoFit/>
          </a:bodyPr>
          <a:lstStyle/>
          <a:p>
            <a:pPr algn="ctr"/>
            <a:r>
              <a:rPr lang="en-US" sz="2400" b="1"/>
              <a:t>MIDDLE</a:t>
            </a:r>
          </a:p>
        </p:txBody>
      </p:sp>
      <p:sp>
        <p:nvSpPr>
          <p:cNvPr id="37909" name="AutoShape 21"/>
          <p:cNvSpPr>
            <a:spLocks noChangeArrowheads="1"/>
          </p:cNvSpPr>
          <p:nvPr/>
        </p:nvSpPr>
        <p:spPr bwMode="auto">
          <a:xfrm>
            <a:off x="4648200" y="1752600"/>
            <a:ext cx="3429000" cy="457200"/>
          </a:xfrm>
          <a:prstGeom prst="roundRect">
            <a:avLst>
              <a:gd name="adj" fmla="val 16667"/>
            </a:avLst>
          </a:prstGeom>
          <a:noFill/>
          <a:ln w="222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43372"/>
                                        </p:tgtEl>
                                        <p:attrNameLst>
                                          <p:attrName>style.visibility</p:attrName>
                                        </p:attrNameLst>
                                      </p:cBhvr>
                                      <p:to>
                                        <p:strVal val="visible"/>
                                      </p:to>
                                    </p:set>
                                    <p:anim calcmode="lin" valueType="num">
                                      <p:cBhvr>
                                        <p:cTn id="7" dur="500" fill="hold"/>
                                        <p:tgtEl>
                                          <p:spTgt spid="143372"/>
                                        </p:tgtEl>
                                        <p:attrNameLst>
                                          <p:attrName>ppt_w</p:attrName>
                                        </p:attrNameLst>
                                      </p:cBhvr>
                                      <p:tavLst>
                                        <p:tav tm="0">
                                          <p:val>
                                            <p:fltVal val="0"/>
                                          </p:val>
                                        </p:tav>
                                        <p:tav tm="100000">
                                          <p:val>
                                            <p:strVal val="#ppt_w"/>
                                          </p:val>
                                        </p:tav>
                                      </p:tavLst>
                                    </p:anim>
                                    <p:anim calcmode="lin" valueType="num">
                                      <p:cBhvr>
                                        <p:cTn id="8" dur="500" fill="hold"/>
                                        <p:tgtEl>
                                          <p:spTgt spid="143372"/>
                                        </p:tgtEl>
                                        <p:attrNameLst>
                                          <p:attrName>ppt_h</p:attrName>
                                        </p:attrNameLst>
                                      </p:cBhvr>
                                      <p:tavLst>
                                        <p:tav tm="0">
                                          <p:val>
                                            <p:fltVal val="0"/>
                                          </p:val>
                                        </p:tav>
                                        <p:tav tm="100000">
                                          <p:val>
                                            <p:strVal val="#ppt_h"/>
                                          </p:val>
                                        </p:tav>
                                      </p:tavLst>
                                    </p:anim>
                                    <p:anim calcmode="lin" valueType="num">
                                      <p:cBhvr>
                                        <p:cTn id="9" dur="500" fill="hold"/>
                                        <p:tgtEl>
                                          <p:spTgt spid="143372"/>
                                        </p:tgtEl>
                                        <p:attrNameLst>
                                          <p:attrName>style.rotation</p:attrName>
                                        </p:attrNameLst>
                                      </p:cBhvr>
                                      <p:tavLst>
                                        <p:tav tm="0">
                                          <p:val>
                                            <p:fltVal val="360"/>
                                          </p:val>
                                        </p:tav>
                                        <p:tav tm="100000">
                                          <p:val>
                                            <p:fltVal val="0"/>
                                          </p:val>
                                        </p:tav>
                                      </p:tavLst>
                                    </p:anim>
                                    <p:animEffect transition="in" filter="fade">
                                      <p:cBhvr>
                                        <p:cTn id="10" dur="500"/>
                                        <p:tgtEl>
                                          <p:spTgt spid="143372"/>
                                        </p:tgtEl>
                                      </p:cBhvr>
                                    </p:animEffect>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143373"/>
                                        </p:tgtEl>
                                        <p:attrNameLst>
                                          <p:attrName>style.visibility</p:attrName>
                                        </p:attrNameLst>
                                      </p:cBhvr>
                                      <p:to>
                                        <p:strVal val="visible"/>
                                      </p:to>
                                    </p:set>
                                    <p:anim calcmode="lin" valueType="num">
                                      <p:cBhvr>
                                        <p:cTn id="15" dur="500" decel="50000" fill="hold">
                                          <p:stCondLst>
                                            <p:cond delay="0"/>
                                          </p:stCondLst>
                                        </p:cTn>
                                        <p:tgtEl>
                                          <p:spTgt spid="143373"/>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143373"/>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143373"/>
                                        </p:tgtEl>
                                        <p:attrNameLst>
                                          <p:attrName>ppt_w</p:attrName>
                                        </p:attrNameLst>
                                      </p:cBhvr>
                                      <p:tavLst>
                                        <p:tav tm="0">
                                          <p:val>
                                            <p:strVal val="#ppt_w*.05"/>
                                          </p:val>
                                        </p:tav>
                                        <p:tav tm="100000">
                                          <p:val>
                                            <p:strVal val="#ppt_w"/>
                                          </p:val>
                                        </p:tav>
                                      </p:tavLst>
                                    </p:anim>
                                    <p:anim calcmode="lin" valueType="num">
                                      <p:cBhvr>
                                        <p:cTn id="18" dur="1000" fill="hold"/>
                                        <p:tgtEl>
                                          <p:spTgt spid="143373"/>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143373"/>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143373"/>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143373"/>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143373"/>
                                        </p:tgtEl>
                                      </p:cBhvr>
                                    </p:animEffect>
                                  </p:childTnLst>
                                </p:cTn>
                              </p:par>
                              <p:par>
                                <p:cTn id="23" presetID="25" presetClass="entr" presetSubtype="0" fill="hold" grpId="0" nodeType="withEffect">
                                  <p:stCondLst>
                                    <p:cond delay="0"/>
                                  </p:stCondLst>
                                  <p:childTnLst>
                                    <p:set>
                                      <p:cBhvr>
                                        <p:cTn id="24" dur="1" fill="hold">
                                          <p:stCondLst>
                                            <p:cond delay="0"/>
                                          </p:stCondLst>
                                        </p:cTn>
                                        <p:tgtEl>
                                          <p:spTgt spid="143374"/>
                                        </p:tgtEl>
                                        <p:attrNameLst>
                                          <p:attrName>style.visibility</p:attrName>
                                        </p:attrNameLst>
                                      </p:cBhvr>
                                      <p:to>
                                        <p:strVal val="visible"/>
                                      </p:to>
                                    </p:set>
                                    <p:anim calcmode="lin" valueType="num">
                                      <p:cBhvr>
                                        <p:cTn id="25" dur="500" decel="50000" fill="hold">
                                          <p:stCondLst>
                                            <p:cond delay="0"/>
                                          </p:stCondLst>
                                        </p:cTn>
                                        <p:tgtEl>
                                          <p:spTgt spid="143374"/>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143374"/>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143374"/>
                                        </p:tgtEl>
                                        <p:attrNameLst>
                                          <p:attrName>ppt_w</p:attrName>
                                        </p:attrNameLst>
                                      </p:cBhvr>
                                      <p:tavLst>
                                        <p:tav tm="0">
                                          <p:val>
                                            <p:strVal val="#ppt_w*.05"/>
                                          </p:val>
                                        </p:tav>
                                        <p:tav tm="100000">
                                          <p:val>
                                            <p:strVal val="#ppt_w"/>
                                          </p:val>
                                        </p:tav>
                                      </p:tavLst>
                                    </p:anim>
                                    <p:anim calcmode="lin" valueType="num">
                                      <p:cBhvr>
                                        <p:cTn id="28" dur="1000" fill="hold"/>
                                        <p:tgtEl>
                                          <p:spTgt spid="143374"/>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143374"/>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143374"/>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143374"/>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143374"/>
                                        </p:tgtEl>
                                      </p:cBhvr>
                                    </p:animEffect>
                                  </p:childTnLst>
                                </p:cTn>
                              </p:par>
                              <p:par>
                                <p:cTn id="33" presetID="25" presetClass="entr" presetSubtype="0" fill="hold" grpId="0" nodeType="withEffect">
                                  <p:stCondLst>
                                    <p:cond delay="0"/>
                                  </p:stCondLst>
                                  <p:childTnLst>
                                    <p:set>
                                      <p:cBhvr>
                                        <p:cTn id="34" dur="1" fill="hold">
                                          <p:stCondLst>
                                            <p:cond delay="0"/>
                                          </p:stCondLst>
                                        </p:cTn>
                                        <p:tgtEl>
                                          <p:spTgt spid="143375"/>
                                        </p:tgtEl>
                                        <p:attrNameLst>
                                          <p:attrName>style.visibility</p:attrName>
                                        </p:attrNameLst>
                                      </p:cBhvr>
                                      <p:to>
                                        <p:strVal val="visible"/>
                                      </p:to>
                                    </p:set>
                                    <p:anim calcmode="lin" valueType="num">
                                      <p:cBhvr>
                                        <p:cTn id="35" dur="500" decel="50000" fill="hold">
                                          <p:stCondLst>
                                            <p:cond delay="0"/>
                                          </p:stCondLst>
                                        </p:cTn>
                                        <p:tgtEl>
                                          <p:spTgt spid="143375"/>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43375"/>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43375"/>
                                        </p:tgtEl>
                                        <p:attrNameLst>
                                          <p:attrName>ppt_w</p:attrName>
                                        </p:attrNameLst>
                                      </p:cBhvr>
                                      <p:tavLst>
                                        <p:tav tm="0">
                                          <p:val>
                                            <p:strVal val="#ppt_w*.05"/>
                                          </p:val>
                                        </p:tav>
                                        <p:tav tm="100000">
                                          <p:val>
                                            <p:strVal val="#ppt_w"/>
                                          </p:val>
                                        </p:tav>
                                      </p:tavLst>
                                    </p:anim>
                                    <p:anim calcmode="lin" valueType="num">
                                      <p:cBhvr>
                                        <p:cTn id="38" dur="1000" fill="hold"/>
                                        <p:tgtEl>
                                          <p:spTgt spid="143375"/>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43375"/>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43375"/>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43375"/>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43375"/>
                                        </p:tgtEl>
                                      </p:cBhvr>
                                    </p:animEffect>
                                  </p:childTnLst>
                                </p:cTn>
                              </p:par>
                              <p:par>
                                <p:cTn id="43" presetID="25" presetClass="entr" presetSubtype="0" fill="hold" grpId="0" nodeType="withEffect">
                                  <p:stCondLst>
                                    <p:cond delay="0"/>
                                  </p:stCondLst>
                                  <p:childTnLst>
                                    <p:set>
                                      <p:cBhvr>
                                        <p:cTn id="44" dur="1" fill="hold">
                                          <p:stCondLst>
                                            <p:cond delay="0"/>
                                          </p:stCondLst>
                                        </p:cTn>
                                        <p:tgtEl>
                                          <p:spTgt spid="143376"/>
                                        </p:tgtEl>
                                        <p:attrNameLst>
                                          <p:attrName>style.visibility</p:attrName>
                                        </p:attrNameLst>
                                      </p:cBhvr>
                                      <p:to>
                                        <p:strVal val="visible"/>
                                      </p:to>
                                    </p:set>
                                    <p:anim calcmode="lin" valueType="num">
                                      <p:cBhvr>
                                        <p:cTn id="45" dur="500" decel="50000" fill="hold">
                                          <p:stCondLst>
                                            <p:cond delay="0"/>
                                          </p:stCondLst>
                                        </p:cTn>
                                        <p:tgtEl>
                                          <p:spTgt spid="143376"/>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143376"/>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143376"/>
                                        </p:tgtEl>
                                        <p:attrNameLst>
                                          <p:attrName>ppt_w</p:attrName>
                                        </p:attrNameLst>
                                      </p:cBhvr>
                                      <p:tavLst>
                                        <p:tav tm="0">
                                          <p:val>
                                            <p:strVal val="#ppt_w*.05"/>
                                          </p:val>
                                        </p:tav>
                                        <p:tav tm="100000">
                                          <p:val>
                                            <p:strVal val="#ppt_w"/>
                                          </p:val>
                                        </p:tav>
                                      </p:tavLst>
                                    </p:anim>
                                    <p:anim calcmode="lin" valueType="num">
                                      <p:cBhvr>
                                        <p:cTn id="48" dur="1000" fill="hold"/>
                                        <p:tgtEl>
                                          <p:spTgt spid="143376"/>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143376"/>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143376"/>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143376"/>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143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2" grpId="0" animBg="1"/>
      <p:bldP spid="143373" grpId="0" animBg="1"/>
      <p:bldP spid="143374" grpId="0" animBg="1"/>
      <p:bldP spid="143375" grpId="0" animBg="1"/>
      <p:bldP spid="14337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304800"/>
            <a:ext cx="9144000" cy="762000"/>
          </a:xfrm>
          <a:noFill/>
        </p:spPr>
        <p:txBody>
          <a:bodyPr/>
          <a:lstStyle/>
          <a:p>
            <a:pPr eaLnBrk="1" hangingPunct="1"/>
            <a:r>
              <a:rPr lang="en-US" dirty="0" smtClean="0"/>
              <a:t>Traffic Light Organization</a:t>
            </a:r>
          </a:p>
        </p:txBody>
      </p:sp>
      <p:sp>
        <p:nvSpPr>
          <p:cNvPr id="147459" name="Oval 3"/>
          <p:cNvSpPr>
            <a:spLocks noChangeArrowheads="1"/>
          </p:cNvSpPr>
          <p:nvPr/>
        </p:nvSpPr>
        <p:spPr bwMode="auto">
          <a:xfrm>
            <a:off x="2438400" y="2133600"/>
            <a:ext cx="914400" cy="838200"/>
          </a:xfrm>
          <a:prstGeom prst="ellipse">
            <a:avLst/>
          </a:prstGeom>
          <a:solidFill>
            <a:srgbClr val="00D600"/>
          </a:solidFill>
          <a:ln w="9525">
            <a:solidFill>
              <a:schemeClr val="tx1"/>
            </a:solidFill>
            <a:round/>
            <a:headEnd/>
            <a:tailEnd/>
          </a:ln>
        </p:spPr>
        <p:txBody>
          <a:bodyPr wrap="none" anchor="ctr"/>
          <a:lstStyle/>
          <a:p>
            <a:endParaRPr lang="en-US"/>
          </a:p>
        </p:txBody>
      </p:sp>
      <p:sp>
        <p:nvSpPr>
          <p:cNvPr id="147460" name="Oval 4"/>
          <p:cNvSpPr>
            <a:spLocks noChangeArrowheads="1"/>
          </p:cNvSpPr>
          <p:nvPr/>
        </p:nvSpPr>
        <p:spPr bwMode="auto">
          <a:xfrm>
            <a:off x="2438400" y="3200400"/>
            <a:ext cx="914400" cy="838200"/>
          </a:xfrm>
          <a:prstGeom prst="ellipse">
            <a:avLst/>
          </a:prstGeom>
          <a:solidFill>
            <a:srgbClr val="FFFF00"/>
          </a:solidFill>
          <a:ln w="9525">
            <a:solidFill>
              <a:schemeClr val="tx1"/>
            </a:solidFill>
            <a:round/>
            <a:headEnd/>
            <a:tailEnd/>
          </a:ln>
        </p:spPr>
        <p:txBody>
          <a:bodyPr wrap="none" anchor="ctr"/>
          <a:lstStyle/>
          <a:p>
            <a:endParaRPr lang="en-US"/>
          </a:p>
        </p:txBody>
      </p:sp>
      <p:sp>
        <p:nvSpPr>
          <p:cNvPr id="147461" name="Oval 5"/>
          <p:cNvSpPr>
            <a:spLocks noChangeArrowheads="1"/>
          </p:cNvSpPr>
          <p:nvPr/>
        </p:nvSpPr>
        <p:spPr bwMode="auto">
          <a:xfrm>
            <a:off x="2438400" y="4343400"/>
            <a:ext cx="914400" cy="838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47462" name="Oval 6"/>
          <p:cNvSpPr>
            <a:spLocks noChangeArrowheads="1"/>
          </p:cNvSpPr>
          <p:nvPr/>
        </p:nvSpPr>
        <p:spPr bwMode="auto">
          <a:xfrm>
            <a:off x="2438400" y="5410200"/>
            <a:ext cx="914400" cy="838200"/>
          </a:xfrm>
          <a:prstGeom prst="ellipse">
            <a:avLst/>
          </a:prstGeom>
          <a:solidFill>
            <a:srgbClr val="00D600"/>
          </a:solidFill>
          <a:ln w="9525">
            <a:solidFill>
              <a:schemeClr val="tx1"/>
            </a:solidFill>
            <a:round/>
            <a:headEnd/>
            <a:tailEnd/>
          </a:ln>
        </p:spPr>
        <p:txBody>
          <a:bodyPr wrap="none" anchor="ctr"/>
          <a:lstStyle/>
          <a:p>
            <a:endParaRPr lang="en-US"/>
          </a:p>
        </p:txBody>
      </p:sp>
      <p:sp>
        <p:nvSpPr>
          <p:cNvPr id="38919" name="Text Box 7"/>
          <p:cNvSpPr txBox="1">
            <a:spLocks noChangeArrowheads="1"/>
          </p:cNvSpPr>
          <p:nvPr/>
        </p:nvSpPr>
        <p:spPr bwMode="auto">
          <a:xfrm>
            <a:off x="3886200" y="1979613"/>
            <a:ext cx="2946400" cy="749300"/>
          </a:xfrm>
          <a:prstGeom prst="rect">
            <a:avLst/>
          </a:prstGeom>
          <a:noFill/>
          <a:ln w="9525">
            <a:noFill/>
            <a:miter lim="800000"/>
            <a:headEnd/>
            <a:tailEnd/>
          </a:ln>
        </p:spPr>
        <p:txBody>
          <a:bodyPr wrap="none">
            <a:spAutoFit/>
          </a:bodyPr>
          <a:lstStyle/>
          <a:p>
            <a:pPr algn="ctr">
              <a:lnSpc>
                <a:spcPct val="80000"/>
              </a:lnSpc>
            </a:pPr>
            <a:r>
              <a:rPr lang="en-US" sz="2400" b="1"/>
              <a:t>GO!</a:t>
            </a:r>
          </a:p>
          <a:p>
            <a:pPr algn="ctr"/>
            <a:r>
              <a:rPr lang="en-US" sz="2400"/>
              <a:t>Write a topic sentence</a:t>
            </a:r>
            <a:r>
              <a:rPr lang="en-US"/>
              <a:t>.</a:t>
            </a:r>
          </a:p>
        </p:txBody>
      </p:sp>
      <p:sp>
        <p:nvSpPr>
          <p:cNvPr id="38920" name="Text Box 8"/>
          <p:cNvSpPr txBox="1">
            <a:spLocks noChangeArrowheads="1"/>
          </p:cNvSpPr>
          <p:nvPr/>
        </p:nvSpPr>
        <p:spPr bwMode="auto">
          <a:xfrm>
            <a:off x="3581400" y="2960688"/>
            <a:ext cx="3700463" cy="1077912"/>
          </a:xfrm>
          <a:prstGeom prst="rect">
            <a:avLst/>
          </a:prstGeom>
          <a:noFill/>
          <a:ln w="9525">
            <a:noFill/>
            <a:miter lim="800000"/>
            <a:headEnd/>
            <a:tailEnd/>
          </a:ln>
        </p:spPr>
        <p:txBody>
          <a:bodyPr wrap="none">
            <a:spAutoFit/>
          </a:bodyPr>
          <a:lstStyle/>
          <a:p>
            <a:pPr algn="ctr">
              <a:lnSpc>
                <a:spcPct val="90000"/>
              </a:lnSpc>
            </a:pPr>
            <a:r>
              <a:rPr lang="en-US" sz="2400" b="1"/>
              <a:t>SLOW DOWN!</a:t>
            </a:r>
          </a:p>
          <a:p>
            <a:pPr algn="ctr">
              <a:lnSpc>
                <a:spcPct val="90000"/>
              </a:lnSpc>
            </a:pPr>
            <a:r>
              <a:rPr lang="en-US" sz="2400"/>
              <a:t>Give a reason, detail, or fact.</a:t>
            </a:r>
          </a:p>
          <a:p>
            <a:pPr algn="ctr">
              <a:lnSpc>
                <a:spcPct val="90000"/>
              </a:lnSpc>
            </a:pPr>
            <a:r>
              <a:rPr lang="en-US" sz="2400"/>
              <a:t>Include a transition.</a:t>
            </a:r>
          </a:p>
        </p:txBody>
      </p:sp>
      <p:sp>
        <p:nvSpPr>
          <p:cNvPr id="38921" name="Text Box 9"/>
          <p:cNvSpPr txBox="1">
            <a:spLocks noChangeArrowheads="1"/>
          </p:cNvSpPr>
          <p:nvPr/>
        </p:nvSpPr>
        <p:spPr bwMode="auto">
          <a:xfrm>
            <a:off x="3679825" y="4278313"/>
            <a:ext cx="3421063" cy="749300"/>
          </a:xfrm>
          <a:prstGeom prst="rect">
            <a:avLst/>
          </a:prstGeom>
          <a:noFill/>
          <a:ln w="9525">
            <a:noFill/>
            <a:miter lim="800000"/>
            <a:headEnd/>
            <a:tailEnd/>
          </a:ln>
        </p:spPr>
        <p:txBody>
          <a:bodyPr wrap="none">
            <a:spAutoFit/>
          </a:bodyPr>
          <a:lstStyle/>
          <a:p>
            <a:pPr algn="ctr"/>
            <a:r>
              <a:rPr lang="en-US" sz="2400" b="1"/>
              <a:t>STOP!</a:t>
            </a:r>
          </a:p>
          <a:p>
            <a:pPr algn="ctr">
              <a:lnSpc>
                <a:spcPct val="80000"/>
              </a:lnSpc>
            </a:pPr>
            <a:r>
              <a:rPr lang="en-US" sz="2400"/>
              <a:t>Explain. Give an example.</a:t>
            </a:r>
          </a:p>
        </p:txBody>
      </p:sp>
      <p:sp>
        <p:nvSpPr>
          <p:cNvPr id="38922" name="Text Box 10"/>
          <p:cNvSpPr txBox="1">
            <a:spLocks noChangeArrowheads="1"/>
          </p:cNvSpPr>
          <p:nvPr/>
        </p:nvSpPr>
        <p:spPr bwMode="auto">
          <a:xfrm>
            <a:off x="3943350" y="5376863"/>
            <a:ext cx="2838450" cy="1004887"/>
          </a:xfrm>
          <a:prstGeom prst="rect">
            <a:avLst/>
          </a:prstGeom>
          <a:noFill/>
          <a:ln w="9525">
            <a:noFill/>
            <a:miter lim="800000"/>
            <a:headEnd/>
            <a:tailEnd/>
          </a:ln>
        </p:spPr>
        <p:txBody>
          <a:bodyPr wrap="none">
            <a:spAutoFit/>
          </a:bodyPr>
          <a:lstStyle/>
          <a:p>
            <a:pPr algn="ctr">
              <a:lnSpc>
                <a:spcPct val="80000"/>
              </a:lnSpc>
            </a:pPr>
            <a:r>
              <a:rPr lang="en-US" sz="2400" b="1"/>
              <a:t>GO BACK!</a:t>
            </a:r>
          </a:p>
          <a:p>
            <a:pPr algn="ctr">
              <a:lnSpc>
                <a:spcPct val="80000"/>
              </a:lnSpc>
            </a:pPr>
            <a:r>
              <a:rPr lang="en-US" sz="2400"/>
              <a:t>Remind the reader of </a:t>
            </a:r>
          </a:p>
          <a:p>
            <a:pPr algn="ctr">
              <a:lnSpc>
                <a:spcPct val="90000"/>
              </a:lnSpc>
            </a:pPr>
            <a:r>
              <a:rPr lang="en-US" sz="2400"/>
              <a:t>your topic.</a:t>
            </a:r>
          </a:p>
        </p:txBody>
      </p:sp>
      <p:sp>
        <p:nvSpPr>
          <p:cNvPr id="38923" name="Line 11"/>
          <p:cNvSpPr>
            <a:spLocks noChangeShapeType="1"/>
          </p:cNvSpPr>
          <p:nvPr/>
        </p:nvSpPr>
        <p:spPr bwMode="auto">
          <a:xfrm>
            <a:off x="152400" y="1905000"/>
            <a:ext cx="8839200" cy="0"/>
          </a:xfrm>
          <a:prstGeom prst="line">
            <a:avLst/>
          </a:prstGeom>
          <a:noFill/>
          <a:ln w="9525">
            <a:solidFill>
              <a:schemeClr val="tx1"/>
            </a:solidFill>
            <a:round/>
            <a:headEnd/>
            <a:tailEnd/>
          </a:ln>
        </p:spPr>
        <p:txBody>
          <a:bodyPr/>
          <a:lstStyle/>
          <a:p>
            <a:endParaRPr lang="en-US"/>
          </a:p>
        </p:txBody>
      </p:sp>
      <p:sp>
        <p:nvSpPr>
          <p:cNvPr id="38924" name="Rectangle 17"/>
          <p:cNvSpPr>
            <a:spLocks noChangeArrowheads="1"/>
          </p:cNvSpPr>
          <p:nvPr/>
        </p:nvSpPr>
        <p:spPr bwMode="auto">
          <a:xfrm>
            <a:off x="762000" y="6343650"/>
            <a:ext cx="184150" cy="304800"/>
          </a:xfrm>
          <a:prstGeom prst="rect">
            <a:avLst/>
          </a:prstGeom>
          <a:noFill/>
          <a:ln w="9525">
            <a:noFill/>
            <a:miter lim="800000"/>
            <a:headEnd/>
            <a:tailEnd/>
          </a:ln>
        </p:spPr>
        <p:txBody>
          <a:bodyPr wrap="none">
            <a:spAutoFit/>
          </a:bodyPr>
          <a:lstStyle/>
          <a:p>
            <a:pPr>
              <a:spcBef>
                <a:spcPct val="50000"/>
              </a:spcBef>
            </a:pPr>
            <a:endParaRPr lang="en-US" sz="1400" b="1">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47459"/>
                                        </p:tgtEl>
                                        <p:attrNameLst>
                                          <p:attrName>style.visibility</p:attrName>
                                        </p:attrNameLst>
                                      </p:cBhvr>
                                      <p:to>
                                        <p:strVal val="visible"/>
                                      </p:to>
                                    </p:set>
                                    <p:anim calcmode="lin" valueType="num">
                                      <p:cBhvr>
                                        <p:cTn id="7" dur="1000" fill="hold"/>
                                        <p:tgtEl>
                                          <p:spTgt spid="147459"/>
                                        </p:tgtEl>
                                        <p:attrNameLst>
                                          <p:attrName>ppt_w</p:attrName>
                                        </p:attrNameLst>
                                      </p:cBhvr>
                                      <p:tavLst>
                                        <p:tav tm="0">
                                          <p:val>
                                            <p:fltVal val="0"/>
                                          </p:val>
                                        </p:tav>
                                        <p:tav tm="100000">
                                          <p:val>
                                            <p:strVal val="#ppt_w"/>
                                          </p:val>
                                        </p:tav>
                                      </p:tavLst>
                                    </p:anim>
                                    <p:anim calcmode="lin" valueType="num">
                                      <p:cBhvr>
                                        <p:cTn id="8" dur="1000" fill="hold"/>
                                        <p:tgtEl>
                                          <p:spTgt spid="147459"/>
                                        </p:tgtEl>
                                        <p:attrNameLst>
                                          <p:attrName>ppt_h</p:attrName>
                                        </p:attrNameLst>
                                      </p:cBhvr>
                                      <p:tavLst>
                                        <p:tav tm="0">
                                          <p:val>
                                            <p:fltVal val="0"/>
                                          </p:val>
                                        </p:tav>
                                        <p:tav tm="100000">
                                          <p:val>
                                            <p:strVal val="#ppt_h"/>
                                          </p:val>
                                        </p:tav>
                                      </p:tavLst>
                                    </p:anim>
                                    <p:anim calcmode="lin" valueType="num">
                                      <p:cBhvr>
                                        <p:cTn id="9" dur="1000" fill="hold"/>
                                        <p:tgtEl>
                                          <p:spTgt spid="147459"/>
                                        </p:tgtEl>
                                        <p:attrNameLst>
                                          <p:attrName>style.rotation</p:attrName>
                                        </p:attrNameLst>
                                      </p:cBhvr>
                                      <p:tavLst>
                                        <p:tav tm="0">
                                          <p:val>
                                            <p:fltVal val="90"/>
                                          </p:val>
                                        </p:tav>
                                        <p:tav tm="100000">
                                          <p:val>
                                            <p:fltVal val="0"/>
                                          </p:val>
                                        </p:tav>
                                      </p:tavLst>
                                    </p:anim>
                                    <p:animEffect transition="in" filter="fade">
                                      <p:cBhvr>
                                        <p:cTn id="10" dur="1000"/>
                                        <p:tgtEl>
                                          <p:spTgt spid="147459"/>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147460"/>
                                        </p:tgtEl>
                                        <p:attrNameLst>
                                          <p:attrName>style.visibility</p:attrName>
                                        </p:attrNameLst>
                                      </p:cBhvr>
                                      <p:to>
                                        <p:strVal val="visible"/>
                                      </p:to>
                                    </p:set>
                                    <p:anim calcmode="lin" valueType="num">
                                      <p:cBhvr>
                                        <p:cTn id="15" dur="1000" fill="hold"/>
                                        <p:tgtEl>
                                          <p:spTgt spid="147460"/>
                                        </p:tgtEl>
                                        <p:attrNameLst>
                                          <p:attrName>ppt_w</p:attrName>
                                        </p:attrNameLst>
                                      </p:cBhvr>
                                      <p:tavLst>
                                        <p:tav tm="0">
                                          <p:val>
                                            <p:fltVal val="0"/>
                                          </p:val>
                                        </p:tav>
                                        <p:tav tm="100000">
                                          <p:val>
                                            <p:strVal val="#ppt_w"/>
                                          </p:val>
                                        </p:tav>
                                      </p:tavLst>
                                    </p:anim>
                                    <p:anim calcmode="lin" valueType="num">
                                      <p:cBhvr>
                                        <p:cTn id="16" dur="1000" fill="hold"/>
                                        <p:tgtEl>
                                          <p:spTgt spid="147460"/>
                                        </p:tgtEl>
                                        <p:attrNameLst>
                                          <p:attrName>ppt_h</p:attrName>
                                        </p:attrNameLst>
                                      </p:cBhvr>
                                      <p:tavLst>
                                        <p:tav tm="0">
                                          <p:val>
                                            <p:fltVal val="0"/>
                                          </p:val>
                                        </p:tav>
                                        <p:tav tm="100000">
                                          <p:val>
                                            <p:strVal val="#ppt_h"/>
                                          </p:val>
                                        </p:tav>
                                      </p:tavLst>
                                    </p:anim>
                                    <p:anim calcmode="lin" valueType="num">
                                      <p:cBhvr>
                                        <p:cTn id="17" dur="1000" fill="hold"/>
                                        <p:tgtEl>
                                          <p:spTgt spid="147460"/>
                                        </p:tgtEl>
                                        <p:attrNameLst>
                                          <p:attrName>style.rotation</p:attrName>
                                        </p:attrNameLst>
                                      </p:cBhvr>
                                      <p:tavLst>
                                        <p:tav tm="0">
                                          <p:val>
                                            <p:fltVal val="90"/>
                                          </p:val>
                                        </p:tav>
                                        <p:tav tm="100000">
                                          <p:val>
                                            <p:fltVal val="0"/>
                                          </p:val>
                                        </p:tav>
                                      </p:tavLst>
                                    </p:anim>
                                    <p:animEffect transition="in" filter="fade">
                                      <p:cBhvr>
                                        <p:cTn id="18" dur="1000"/>
                                        <p:tgtEl>
                                          <p:spTgt spid="147460"/>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147461"/>
                                        </p:tgtEl>
                                        <p:attrNameLst>
                                          <p:attrName>style.visibility</p:attrName>
                                        </p:attrNameLst>
                                      </p:cBhvr>
                                      <p:to>
                                        <p:strVal val="visible"/>
                                      </p:to>
                                    </p:set>
                                    <p:anim calcmode="lin" valueType="num">
                                      <p:cBhvr>
                                        <p:cTn id="23" dur="1000" fill="hold"/>
                                        <p:tgtEl>
                                          <p:spTgt spid="147461"/>
                                        </p:tgtEl>
                                        <p:attrNameLst>
                                          <p:attrName>ppt_w</p:attrName>
                                        </p:attrNameLst>
                                      </p:cBhvr>
                                      <p:tavLst>
                                        <p:tav tm="0">
                                          <p:val>
                                            <p:fltVal val="0"/>
                                          </p:val>
                                        </p:tav>
                                        <p:tav tm="100000">
                                          <p:val>
                                            <p:strVal val="#ppt_w"/>
                                          </p:val>
                                        </p:tav>
                                      </p:tavLst>
                                    </p:anim>
                                    <p:anim calcmode="lin" valueType="num">
                                      <p:cBhvr>
                                        <p:cTn id="24" dur="1000" fill="hold"/>
                                        <p:tgtEl>
                                          <p:spTgt spid="147461"/>
                                        </p:tgtEl>
                                        <p:attrNameLst>
                                          <p:attrName>ppt_h</p:attrName>
                                        </p:attrNameLst>
                                      </p:cBhvr>
                                      <p:tavLst>
                                        <p:tav tm="0">
                                          <p:val>
                                            <p:fltVal val="0"/>
                                          </p:val>
                                        </p:tav>
                                        <p:tav tm="100000">
                                          <p:val>
                                            <p:strVal val="#ppt_h"/>
                                          </p:val>
                                        </p:tav>
                                      </p:tavLst>
                                    </p:anim>
                                    <p:anim calcmode="lin" valueType="num">
                                      <p:cBhvr>
                                        <p:cTn id="25" dur="1000" fill="hold"/>
                                        <p:tgtEl>
                                          <p:spTgt spid="147461"/>
                                        </p:tgtEl>
                                        <p:attrNameLst>
                                          <p:attrName>style.rotation</p:attrName>
                                        </p:attrNameLst>
                                      </p:cBhvr>
                                      <p:tavLst>
                                        <p:tav tm="0">
                                          <p:val>
                                            <p:fltVal val="90"/>
                                          </p:val>
                                        </p:tav>
                                        <p:tav tm="100000">
                                          <p:val>
                                            <p:fltVal val="0"/>
                                          </p:val>
                                        </p:tav>
                                      </p:tavLst>
                                    </p:anim>
                                    <p:animEffect transition="in" filter="fade">
                                      <p:cBhvr>
                                        <p:cTn id="26" dur="1000"/>
                                        <p:tgtEl>
                                          <p:spTgt spid="14746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iterate type="lt">
                                    <p:tmPct val="5000"/>
                                  </p:iterate>
                                  <p:childTnLst>
                                    <p:set>
                                      <p:cBhvr>
                                        <p:cTn id="30" dur="1" fill="hold">
                                          <p:stCondLst>
                                            <p:cond delay="0"/>
                                          </p:stCondLst>
                                        </p:cTn>
                                        <p:tgtEl>
                                          <p:spTgt spid="147462"/>
                                        </p:tgtEl>
                                        <p:attrNameLst>
                                          <p:attrName>style.visibility</p:attrName>
                                        </p:attrNameLst>
                                      </p:cBhvr>
                                      <p:to>
                                        <p:strVal val="visible"/>
                                      </p:to>
                                    </p:set>
                                    <p:anim calcmode="lin" valueType="num">
                                      <p:cBhvr>
                                        <p:cTn id="31" dur="1000" fill="hold"/>
                                        <p:tgtEl>
                                          <p:spTgt spid="147462"/>
                                        </p:tgtEl>
                                        <p:attrNameLst>
                                          <p:attrName>ppt_w</p:attrName>
                                        </p:attrNameLst>
                                      </p:cBhvr>
                                      <p:tavLst>
                                        <p:tav tm="0">
                                          <p:val>
                                            <p:fltVal val="0"/>
                                          </p:val>
                                        </p:tav>
                                        <p:tav tm="100000">
                                          <p:val>
                                            <p:strVal val="#ppt_w"/>
                                          </p:val>
                                        </p:tav>
                                      </p:tavLst>
                                    </p:anim>
                                    <p:anim calcmode="lin" valueType="num">
                                      <p:cBhvr>
                                        <p:cTn id="32" dur="1000" fill="hold"/>
                                        <p:tgtEl>
                                          <p:spTgt spid="147462"/>
                                        </p:tgtEl>
                                        <p:attrNameLst>
                                          <p:attrName>ppt_h</p:attrName>
                                        </p:attrNameLst>
                                      </p:cBhvr>
                                      <p:tavLst>
                                        <p:tav tm="0">
                                          <p:val>
                                            <p:fltVal val="0"/>
                                          </p:val>
                                        </p:tav>
                                        <p:tav tm="100000">
                                          <p:val>
                                            <p:strVal val="#ppt_h"/>
                                          </p:val>
                                        </p:tav>
                                      </p:tavLst>
                                    </p:anim>
                                    <p:anim calcmode="lin" valueType="num">
                                      <p:cBhvr>
                                        <p:cTn id="33" dur="1000" fill="hold"/>
                                        <p:tgtEl>
                                          <p:spTgt spid="147462"/>
                                        </p:tgtEl>
                                        <p:attrNameLst>
                                          <p:attrName>style.rotation</p:attrName>
                                        </p:attrNameLst>
                                      </p:cBhvr>
                                      <p:tavLst>
                                        <p:tav tm="0">
                                          <p:val>
                                            <p:fltVal val="90"/>
                                          </p:val>
                                        </p:tav>
                                        <p:tav tm="100000">
                                          <p:val>
                                            <p:fltVal val="0"/>
                                          </p:val>
                                        </p:tav>
                                      </p:tavLst>
                                    </p:anim>
                                    <p:animEffect transition="in" filter="fade">
                                      <p:cBhvr>
                                        <p:cTn id="34" dur="1000"/>
                                        <p:tgtEl>
                                          <p:spTgt spid="147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animBg="1"/>
      <p:bldP spid="147460" grpId="0" animBg="1"/>
      <p:bldP spid="147461" grpId="0" animBg="1"/>
      <p:bldP spid="14746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72799170-5106-46E3-B514-F805C92207D2}" type="slidenum">
              <a:rPr lang="en-US" smtClean="0">
                <a:solidFill>
                  <a:schemeClr val="tx2"/>
                </a:solidFill>
                <a:latin typeface="Arial" pitchFamily="34" charset="0"/>
                <a:ea typeface="+mn-ea"/>
                <a:cs typeface="+mn-cs"/>
              </a:rPr>
              <a:pPr algn="r">
                <a:defRPr/>
              </a:pPr>
              <a:t>35</a:t>
            </a:fld>
            <a:endParaRPr lang="en-US" smtClean="0">
              <a:solidFill>
                <a:schemeClr val="tx2"/>
              </a:solidFill>
              <a:latin typeface="Arial" pitchFamily="34" charset="0"/>
              <a:ea typeface="+mn-ea"/>
              <a:cs typeface="+mn-cs"/>
            </a:endParaRPr>
          </a:p>
        </p:txBody>
      </p:sp>
      <p:sp>
        <p:nvSpPr>
          <p:cNvPr id="39939" name="Line 2"/>
          <p:cNvSpPr>
            <a:spLocks noChangeShapeType="1"/>
          </p:cNvSpPr>
          <p:nvPr/>
        </p:nvSpPr>
        <p:spPr bwMode="auto">
          <a:xfrm>
            <a:off x="609600" y="1905000"/>
            <a:ext cx="8001000" cy="0"/>
          </a:xfrm>
          <a:prstGeom prst="line">
            <a:avLst/>
          </a:prstGeom>
          <a:noFill/>
          <a:ln w="9525">
            <a:solidFill>
              <a:schemeClr val="tx1"/>
            </a:solidFill>
            <a:round/>
            <a:headEnd/>
            <a:tailEnd/>
          </a:ln>
        </p:spPr>
        <p:txBody>
          <a:bodyPr/>
          <a:lstStyle/>
          <a:p>
            <a:endParaRPr lang="en-US"/>
          </a:p>
        </p:txBody>
      </p:sp>
      <p:sp>
        <p:nvSpPr>
          <p:cNvPr id="39940" name="Line 3"/>
          <p:cNvSpPr>
            <a:spLocks noChangeShapeType="1"/>
          </p:cNvSpPr>
          <p:nvPr/>
        </p:nvSpPr>
        <p:spPr bwMode="auto">
          <a:xfrm>
            <a:off x="609600" y="2209800"/>
            <a:ext cx="8001000" cy="0"/>
          </a:xfrm>
          <a:prstGeom prst="line">
            <a:avLst/>
          </a:prstGeom>
          <a:noFill/>
          <a:ln w="9525">
            <a:solidFill>
              <a:schemeClr val="tx1"/>
            </a:solidFill>
            <a:round/>
            <a:headEnd/>
            <a:tailEnd/>
          </a:ln>
        </p:spPr>
        <p:txBody>
          <a:bodyPr/>
          <a:lstStyle/>
          <a:p>
            <a:endParaRPr lang="en-US"/>
          </a:p>
        </p:txBody>
      </p:sp>
      <p:sp>
        <p:nvSpPr>
          <p:cNvPr id="39941" name="Line 4"/>
          <p:cNvSpPr>
            <a:spLocks noChangeShapeType="1"/>
          </p:cNvSpPr>
          <p:nvPr/>
        </p:nvSpPr>
        <p:spPr bwMode="auto">
          <a:xfrm>
            <a:off x="609600" y="2514600"/>
            <a:ext cx="8001000" cy="0"/>
          </a:xfrm>
          <a:prstGeom prst="line">
            <a:avLst/>
          </a:prstGeom>
          <a:noFill/>
          <a:ln w="9525">
            <a:solidFill>
              <a:schemeClr val="tx1"/>
            </a:solidFill>
            <a:round/>
            <a:headEnd/>
            <a:tailEnd/>
          </a:ln>
        </p:spPr>
        <p:txBody>
          <a:bodyPr/>
          <a:lstStyle/>
          <a:p>
            <a:endParaRPr lang="en-US"/>
          </a:p>
        </p:txBody>
      </p:sp>
      <p:sp>
        <p:nvSpPr>
          <p:cNvPr id="39942" name="Line 5"/>
          <p:cNvSpPr>
            <a:spLocks noChangeShapeType="1"/>
          </p:cNvSpPr>
          <p:nvPr/>
        </p:nvSpPr>
        <p:spPr bwMode="auto">
          <a:xfrm>
            <a:off x="609600" y="2819400"/>
            <a:ext cx="8001000" cy="0"/>
          </a:xfrm>
          <a:prstGeom prst="line">
            <a:avLst/>
          </a:prstGeom>
          <a:noFill/>
          <a:ln w="9525">
            <a:solidFill>
              <a:schemeClr val="tx1"/>
            </a:solidFill>
            <a:round/>
            <a:headEnd/>
            <a:tailEnd/>
          </a:ln>
        </p:spPr>
        <p:txBody>
          <a:bodyPr/>
          <a:lstStyle/>
          <a:p>
            <a:endParaRPr lang="en-US"/>
          </a:p>
        </p:txBody>
      </p:sp>
      <p:sp>
        <p:nvSpPr>
          <p:cNvPr id="39943" name="Line 6"/>
          <p:cNvSpPr>
            <a:spLocks noChangeShapeType="1"/>
          </p:cNvSpPr>
          <p:nvPr/>
        </p:nvSpPr>
        <p:spPr bwMode="auto">
          <a:xfrm>
            <a:off x="609600" y="3733800"/>
            <a:ext cx="8001000" cy="0"/>
          </a:xfrm>
          <a:prstGeom prst="line">
            <a:avLst/>
          </a:prstGeom>
          <a:noFill/>
          <a:ln w="9525">
            <a:solidFill>
              <a:schemeClr val="tx1"/>
            </a:solidFill>
            <a:round/>
            <a:headEnd/>
            <a:tailEnd/>
          </a:ln>
        </p:spPr>
        <p:txBody>
          <a:bodyPr/>
          <a:lstStyle/>
          <a:p>
            <a:endParaRPr lang="en-US"/>
          </a:p>
        </p:txBody>
      </p:sp>
      <p:sp>
        <p:nvSpPr>
          <p:cNvPr id="39944" name="Line 7"/>
          <p:cNvSpPr>
            <a:spLocks noChangeShapeType="1"/>
          </p:cNvSpPr>
          <p:nvPr/>
        </p:nvSpPr>
        <p:spPr bwMode="auto">
          <a:xfrm>
            <a:off x="609600" y="3124200"/>
            <a:ext cx="8001000" cy="0"/>
          </a:xfrm>
          <a:prstGeom prst="line">
            <a:avLst/>
          </a:prstGeom>
          <a:noFill/>
          <a:ln w="9525">
            <a:solidFill>
              <a:schemeClr val="tx1"/>
            </a:solidFill>
            <a:round/>
            <a:headEnd/>
            <a:tailEnd/>
          </a:ln>
        </p:spPr>
        <p:txBody>
          <a:bodyPr/>
          <a:lstStyle/>
          <a:p>
            <a:endParaRPr lang="en-US"/>
          </a:p>
        </p:txBody>
      </p:sp>
      <p:sp>
        <p:nvSpPr>
          <p:cNvPr id="39945" name="Line 8"/>
          <p:cNvSpPr>
            <a:spLocks noChangeShapeType="1"/>
          </p:cNvSpPr>
          <p:nvPr/>
        </p:nvSpPr>
        <p:spPr bwMode="auto">
          <a:xfrm>
            <a:off x="609600" y="3429000"/>
            <a:ext cx="8001000" cy="0"/>
          </a:xfrm>
          <a:prstGeom prst="line">
            <a:avLst/>
          </a:prstGeom>
          <a:noFill/>
          <a:ln w="9525">
            <a:solidFill>
              <a:schemeClr val="tx1"/>
            </a:solidFill>
            <a:round/>
            <a:headEnd/>
            <a:tailEnd/>
          </a:ln>
        </p:spPr>
        <p:txBody>
          <a:bodyPr/>
          <a:lstStyle/>
          <a:p>
            <a:endParaRPr lang="en-US"/>
          </a:p>
        </p:txBody>
      </p:sp>
      <p:sp>
        <p:nvSpPr>
          <p:cNvPr id="39946" name="Rectangle 9"/>
          <p:cNvSpPr>
            <a:spLocks noChangeArrowheads="1"/>
          </p:cNvSpPr>
          <p:nvPr/>
        </p:nvSpPr>
        <p:spPr bwMode="auto">
          <a:xfrm>
            <a:off x="762000" y="2193925"/>
            <a:ext cx="8077200" cy="1616075"/>
          </a:xfrm>
          <a:prstGeom prst="rect">
            <a:avLst/>
          </a:prstGeom>
          <a:noFill/>
          <a:ln w="9525">
            <a:noFill/>
            <a:miter lim="800000"/>
            <a:headEnd/>
            <a:tailEnd/>
          </a:ln>
        </p:spPr>
        <p:txBody>
          <a:bodyPr>
            <a:spAutoFit/>
          </a:bodyPr>
          <a:lstStyle/>
          <a:p>
            <a:pPr>
              <a:spcBef>
                <a:spcPct val="30000"/>
              </a:spcBef>
            </a:pPr>
            <a:r>
              <a:rPr lang="en-US" sz="2000"/>
              <a:t>	Yesterday we had the best assembly ever. We listened to a band.  First, we liked the way the music filled the room. We really liked the way the music got loud and fast.  Another part we liked was learning the names of the instruments. We learned that the drums keep the beat. My friends and I hope we will get to hear the band again soon.  </a:t>
            </a:r>
          </a:p>
        </p:txBody>
      </p:sp>
      <p:sp>
        <p:nvSpPr>
          <p:cNvPr id="39947" name="Rectangle 10"/>
          <p:cNvSpPr>
            <a:spLocks noGrp="1" noChangeArrowheads="1"/>
          </p:cNvSpPr>
          <p:nvPr>
            <p:ph type="title"/>
          </p:nvPr>
        </p:nvSpPr>
        <p:spPr>
          <a:xfrm>
            <a:off x="914400" y="381000"/>
            <a:ext cx="7391400" cy="685800"/>
          </a:xfrm>
          <a:noFill/>
        </p:spPr>
        <p:txBody>
          <a:bodyPr/>
          <a:lstStyle/>
          <a:p>
            <a:pPr eaLnBrk="1" hangingPunct="1"/>
            <a:r>
              <a:rPr lang="en-US" dirty="0" smtClean="0"/>
              <a:t>   Colors In Action</a:t>
            </a:r>
          </a:p>
        </p:txBody>
      </p:sp>
      <p:sp>
        <p:nvSpPr>
          <p:cNvPr id="39948" name="Oval 11"/>
          <p:cNvSpPr>
            <a:spLocks noChangeArrowheads="1"/>
          </p:cNvSpPr>
          <p:nvPr/>
        </p:nvSpPr>
        <p:spPr bwMode="auto">
          <a:xfrm>
            <a:off x="685800" y="2057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732172" name="Rectangle 12"/>
          <p:cNvSpPr>
            <a:spLocks noChangeArrowheads="1"/>
          </p:cNvSpPr>
          <p:nvPr/>
        </p:nvSpPr>
        <p:spPr bwMode="auto">
          <a:xfrm>
            <a:off x="1828800" y="2209800"/>
            <a:ext cx="6705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3" name="Rectangle 13"/>
          <p:cNvSpPr>
            <a:spLocks noChangeArrowheads="1"/>
          </p:cNvSpPr>
          <p:nvPr/>
        </p:nvSpPr>
        <p:spPr bwMode="auto">
          <a:xfrm>
            <a:off x="762000" y="2514600"/>
            <a:ext cx="6324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4" name="Rectangle 14"/>
          <p:cNvSpPr>
            <a:spLocks noChangeArrowheads="1"/>
          </p:cNvSpPr>
          <p:nvPr/>
        </p:nvSpPr>
        <p:spPr bwMode="auto">
          <a:xfrm>
            <a:off x="7086600" y="2514600"/>
            <a:ext cx="1600200" cy="3810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5" name="Rectangle 15"/>
          <p:cNvSpPr>
            <a:spLocks noChangeArrowheads="1"/>
          </p:cNvSpPr>
          <p:nvPr/>
        </p:nvSpPr>
        <p:spPr bwMode="auto">
          <a:xfrm>
            <a:off x="685800" y="2819400"/>
            <a:ext cx="42672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6" name="Rectangle 16"/>
          <p:cNvSpPr>
            <a:spLocks noChangeArrowheads="1"/>
          </p:cNvSpPr>
          <p:nvPr/>
        </p:nvSpPr>
        <p:spPr bwMode="auto">
          <a:xfrm>
            <a:off x="5029200" y="2819400"/>
            <a:ext cx="3657600" cy="3810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7" name="Rectangle 17"/>
          <p:cNvSpPr>
            <a:spLocks noChangeArrowheads="1"/>
          </p:cNvSpPr>
          <p:nvPr/>
        </p:nvSpPr>
        <p:spPr bwMode="auto">
          <a:xfrm>
            <a:off x="685800" y="3124200"/>
            <a:ext cx="4419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8" name="Rectangle 18"/>
          <p:cNvSpPr>
            <a:spLocks noChangeArrowheads="1"/>
          </p:cNvSpPr>
          <p:nvPr/>
        </p:nvSpPr>
        <p:spPr bwMode="auto">
          <a:xfrm>
            <a:off x="2514600" y="3429000"/>
            <a:ext cx="5638800" cy="3810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9" name="Oval 19"/>
          <p:cNvSpPr>
            <a:spLocks noChangeArrowheads="1"/>
          </p:cNvSpPr>
          <p:nvPr/>
        </p:nvSpPr>
        <p:spPr bwMode="auto">
          <a:xfrm>
            <a:off x="4876800" y="2743200"/>
            <a:ext cx="990600" cy="381000"/>
          </a:xfrm>
          <a:prstGeom prst="ellipse">
            <a:avLst/>
          </a:prstGeom>
          <a:noFill/>
          <a:ln w="9525" algn="ctr">
            <a:solidFill>
              <a:schemeClr val="tx1"/>
            </a:solidFill>
            <a:round/>
            <a:headEnd/>
            <a:tailEnd/>
          </a:ln>
        </p:spPr>
        <p:txBody>
          <a:bodyPr wrap="none" anchor="ctr"/>
          <a:lstStyle/>
          <a:p>
            <a:endParaRPr lang="en-US"/>
          </a:p>
        </p:txBody>
      </p:sp>
      <p:sp>
        <p:nvSpPr>
          <p:cNvPr id="39957" name="Text Box 20"/>
          <p:cNvSpPr txBox="1">
            <a:spLocks noChangeArrowheads="1"/>
          </p:cNvSpPr>
          <p:nvPr/>
        </p:nvSpPr>
        <p:spPr bwMode="auto">
          <a:xfrm>
            <a:off x="2819400" y="1600200"/>
            <a:ext cx="3657600" cy="396875"/>
          </a:xfrm>
          <a:prstGeom prst="rect">
            <a:avLst/>
          </a:prstGeom>
          <a:noFill/>
          <a:ln w="9525" algn="ctr">
            <a:noFill/>
            <a:miter lim="800000"/>
            <a:headEnd/>
            <a:tailEnd/>
          </a:ln>
        </p:spPr>
        <p:txBody>
          <a:bodyPr>
            <a:spAutoFit/>
          </a:bodyPr>
          <a:lstStyle/>
          <a:p>
            <a:pPr algn="ctr">
              <a:spcBef>
                <a:spcPct val="50000"/>
              </a:spcBef>
            </a:pPr>
            <a:r>
              <a:rPr lang="en-US" sz="2000" b="1">
                <a:solidFill>
                  <a:schemeClr val="tx2"/>
                </a:solidFill>
              </a:rPr>
              <a:t>Enjoying the Music</a:t>
            </a:r>
          </a:p>
        </p:txBody>
      </p:sp>
      <p:sp>
        <p:nvSpPr>
          <p:cNvPr id="732181" name="Rectangle 21"/>
          <p:cNvSpPr>
            <a:spLocks noChangeArrowheads="1"/>
          </p:cNvSpPr>
          <p:nvPr/>
        </p:nvSpPr>
        <p:spPr bwMode="auto">
          <a:xfrm>
            <a:off x="5181600" y="3124200"/>
            <a:ext cx="34290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83" name="Rectangle 23"/>
          <p:cNvSpPr>
            <a:spLocks noChangeArrowheads="1"/>
          </p:cNvSpPr>
          <p:nvPr/>
        </p:nvSpPr>
        <p:spPr bwMode="auto">
          <a:xfrm>
            <a:off x="762000" y="3733800"/>
            <a:ext cx="1752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25" name="Oval 19"/>
          <p:cNvSpPr>
            <a:spLocks noChangeArrowheads="1"/>
          </p:cNvSpPr>
          <p:nvPr/>
        </p:nvSpPr>
        <p:spPr bwMode="auto">
          <a:xfrm>
            <a:off x="1371600" y="2514600"/>
            <a:ext cx="990600" cy="381000"/>
          </a:xfrm>
          <a:prstGeom prst="ellipse">
            <a:avLst/>
          </a:prstGeom>
          <a:noFill/>
          <a:ln w="9525" algn="ctr">
            <a:solidFill>
              <a:schemeClr val="tx1"/>
            </a:solidFill>
            <a:round/>
            <a:headEnd/>
            <a:tailEnd/>
          </a:ln>
        </p:spPr>
        <p:txBody>
          <a:bodyPr wrap="none" anchor="ctr"/>
          <a:lstStyle/>
          <a:p>
            <a:endParaRPr lang="en-US"/>
          </a:p>
        </p:txBody>
      </p:sp>
      <p:sp>
        <p:nvSpPr>
          <p:cNvPr id="26" name="Rectangle 21"/>
          <p:cNvSpPr>
            <a:spLocks noChangeArrowheads="1"/>
          </p:cNvSpPr>
          <p:nvPr/>
        </p:nvSpPr>
        <p:spPr bwMode="auto">
          <a:xfrm>
            <a:off x="762000" y="3429000"/>
            <a:ext cx="1752600" cy="304800"/>
          </a:xfrm>
          <a:prstGeom prst="rect">
            <a:avLst/>
          </a:prstGeom>
          <a:solidFill>
            <a:srgbClr val="FF0000">
              <a:alpha val="29019"/>
            </a:srgbClr>
          </a:solidFill>
          <a:ln w="9525" algn="ctr">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2172"/>
                                        </p:tgtEl>
                                        <p:attrNameLst>
                                          <p:attrName>style.visibility</p:attrName>
                                        </p:attrNameLst>
                                      </p:cBhvr>
                                      <p:to>
                                        <p:strVal val="visible"/>
                                      </p:to>
                                    </p:set>
                                    <p:animEffect transition="in" filter="dissolve">
                                      <p:cBhvr>
                                        <p:cTn id="7" dur="500"/>
                                        <p:tgtEl>
                                          <p:spTgt spid="7321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2173"/>
                                        </p:tgtEl>
                                        <p:attrNameLst>
                                          <p:attrName>style.visibility</p:attrName>
                                        </p:attrNameLst>
                                      </p:cBhvr>
                                      <p:to>
                                        <p:strVal val="visible"/>
                                      </p:to>
                                    </p:set>
                                    <p:animEffect transition="in" filter="dissolve">
                                      <p:cBhvr>
                                        <p:cTn id="12" dur="500"/>
                                        <p:tgtEl>
                                          <p:spTgt spid="73217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32174"/>
                                        </p:tgtEl>
                                        <p:attrNameLst>
                                          <p:attrName>style.visibility</p:attrName>
                                        </p:attrNameLst>
                                      </p:cBhvr>
                                      <p:to>
                                        <p:strVal val="visible"/>
                                      </p:to>
                                    </p:set>
                                    <p:animEffect transition="in" filter="dissolve">
                                      <p:cBhvr>
                                        <p:cTn id="17" dur="500"/>
                                        <p:tgtEl>
                                          <p:spTgt spid="73217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732175"/>
                                        </p:tgtEl>
                                        <p:attrNameLst>
                                          <p:attrName>style.visibility</p:attrName>
                                        </p:attrNameLst>
                                      </p:cBhvr>
                                      <p:to>
                                        <p:strVal val="visible"/>
                                      </p:to>
                                    </p:set>
                                    <p:animEffect transition="in" filter="dissolve">
                                      <p:cBhvr>
                                        <p:cTn id="20" dur="500"/>
                                        <p:tgtEl>
                                          <p:spTgt spid="73217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32176"/>
                                        </p:tgtEl>
                                        <p:attrNameLst>
                                          <p:attrName>style.visibility</p:attrName>
                                        </p:attrNameLst>
                                      </p:cBhvr>
                                      <p:to>
                                        <p:strVal val="visible"/>
                                      </p:to>
                                    </p:set>
                                    <p:animEffect transition="in" filter="dissolve">
                                      <p:cBhvr>
                                        <p:cTn id="25" dur="500"/>
                                        <p:tgtEl>
                                          <p:spTgt spid="73217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32177"/>
                                        </p:tgtEl>
                                        <p:attrNameLst>
                                          <p:attrName>style.visibility</p:attrName>
                                        </p:attrNameLst>
                                      </p:cBhvr>
                                      <p:to>
                                        <p:strVal val="visible"/>
                                      </p:to>
                                    </p:set>
                                    <p:animEffect transition="in" filter="dissolve">
                                      <p:cBhvr>
                                        <p:cTn id="28" dur="500"/>
                                        <p:tgtEl>
                                          <p:spTgt spid="73217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732179"/>
                                        </p:tgtEl>
                                        <p:attrNameLst>
                                          <p:attrName>style.visibility</p:attrName>
                                        </p:attrNameLst>
                                      </p:cBhvr>
                                      <p:to>
                                        <p:strVal val="visible"/>
                                      </p:to>
                                    </p:set>
                                    <p:animEffect transition="in" filter="dissolve">
                                      <p:cBhvr>
                                        <p:cTn id="33" dur="500"/>
                                        <p:tgtEl>
                                          <p:spTgt spid="732179"/>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32181"/>
                                        </p:tgtEl>
                                        <p:attrNameLst>
                                          <p:attrName>style.visibility</p:attrName>
                                        </p:attrNameLst>
                                      </p:cBhvr>
                                      <p:to>
                                        <p:strVal val="visible"/>
                                      </p:to>
                                    </p:set>
                                    <p:animEffect transition="in" filter="dissolve">
                                      <p:cBhvr>
                                        <p:cTn id="38" dur="500"/>
                                        <p:tgtEl>
                                          <p:spTgt spid="732181"/>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732178"/>
                                        </p:tgtEl>
                                        <p:attrNameLst>
                                          <p:attrName>style.visibility</p:attrName>
                                        </p:attrNameLst>
                                      </p:cBhvr>
                                      <p:to>
                                        <p:strVal val="visible"/>
                                      </p:to>
                                    </p:set>
                                    <p:animEffect transition="in" filter="dissolve">
                                      <p:cBhvr>
                                        <p:cTn id="43" dur="500"/>
                                        <p:tgtEl>
                                          <p:spTgt spid="73217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32183"/>
                                        </p:tgtEl>
                                        <p:attrNameLst>
                                          <p:attrName>style.visibility</p:attrName>
                                        </p:attrNameLst>
                                      </p:cBhvr>
                                      <p:to>
                                        <p:strVal val="visible"/>
                                      </p:to>
                                    </p:set>
                                    <p:animEffect transition="in" filter="dissolve">
                                      <p:cBhvr>
                                        <p:cTn id="46" dur="500"/>
                                        <p:tgtEl>
                                          <p:spTgt spid="732183"/>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dissolv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dissolve">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172" grpId="0" animBg="1"/>
      <p:bldP spid="732173" grpId="0" animBg="1"/>
      <p:bldP spid="732174" grpId="0" animBg="1"/>
      <p:bldP spid="732175" grpId="0" animBg="1"/>
      <p:bldP spid="732176" grpId="0" animBg="1"/>
      <p:bldP spid="732177" grpId="0" animBg="1"/>
      <p:bldP spid="732178" grpId="0" animBg="1"/>
      <p:bldP spid="732179" grpId="0" animBg="1"/>
      <p:bldP spid="732181" grpId="0" animBg="1"/>
      <p:bldP spid="732183" grpId="0" animBg="1"/>
      <p:bldP spid="25" grpId="0" animBg="1"/>
      <p:bldP spid="2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2"/>
          </p:nvPr>
        </p:nvSpPr>
        <p:spPr>
          <a:xfrm>
            <a:off x="7010400" y="6858000"/>
            <a:ext cx="2133600" cy="396875"/>
          </a:xfrm>
          <a:prstGeom prst="rect">
            <a:avLst/>
          </a:prstGeom>
          <a:noFill/>
        </p:spPr>
        <p:txBody>
          <a:bodyPr anchorCtr="0"/>
          <a:lstStyle/>
          <a:p>
            <a:pPr algn="r">
              <a:defRPr/>
            </a:pPr>
            <a:fld id="{EBD31E67-8ABA-4899-B907-03AEEAEF23DE}" type="slidenum">
              <a:rPr lang="en-US" smtClean="0">
                <a:solidFill>
                  <a:schemeClr val="tx2"/>
                </a:solidFill>
                <a:latin typeface="Arial" pitchFamily="34" charset="0"/>
                <a:ea typeface="+mn-ea"/>
                <a:cs typeface="+mn-cs"/>
              </a:rPr>
              <a:pPr algn="r">
                <a:defRPr/>
              </a:pPr>
              <a:t>36</a:t>
            </a:fld>
            <a:endParaRPr lang="en-US" smtClean="0">
              <a:solidFill>
                <a:schemeClr val="tx2"/>
              </a:solidFill>
              <a:latin typeface="Arial" pitchFamily="34" charset="0"/>
              <a:ea typeface="+mn-ea"/>
              <a:cs typeface="+mn-cs"/>
            </a:endParaRPr>
          </a:p>
        </p:txBody>
      </p:sp>
      <p:sp>
        <p:nvSpPr>
          <p:cNvPr id="40963" name="Rectangle 2"/>
          <p:cNvSpPr>
            <a:spLocks noGrp="1" noChangeArrowheads="1"/>
          </p:cNvSpPr>
          <p:nvPr>
            <p:ph type="title"/>
          </p:nvPr>
        </p:nvSpPr>
        <p:spPr>
          <a:xfrm>
            <a:off x="0" y="304800"/>
            <a:ext cx="9144000" cy="685800"/>
          </a:xfrm>
          <a:noFill/>
        </p:spPr>
        <p:txBody>
          <a:bodyPr/>
          <a:lstStyle/>
          <a:p>
            <a:pPr eaLnBrk="1" hangingPunct="1"/>
            <a:r>
              <a:rPr lang="en-US" dirty="0" smtClean="0"/>
              <a:t>Color-Coding &amp; Informal Outlines</a:t>
            </a:r>
          </a:p>
        </p:txBody>
      </p:sp>
      <p:sp>
        <p:nvSpPr>
          <p:cNvPr id="40964" name="Line 3"/>
          <p:cNvSpPr>
            <a:spLocks noChangeShapeType="1"/>
          </p:cNvSpPr>
          <p:nvPr/>
        </p:nvSpPr>
        <p:spPr bwMode="auto">
          <a:xfrm>
            <a:off x="2362200" y="2286000"/>
            <a:ext cx="4343400" cy="0"/>
          </a:xfrm>
          <a:prstGeom prst="line">
            <a:avLst/>
          </a:prstGeom>
          <a:noFill/>
          <a:ln w="9525">
            <a:solidFill>
              <a:schemeClr val="tx1"/>
            </a:solidFill>
            <a:round/>
            <a:headEnd/>
            <a:tailEnd/>
          </a:ln>
        </p:spPr>
        <p:txBody>
          <a:bodyPr wrap="none" anchor="ctr"/>
          <a:lstStyle/>
          <a:p>
            <a:endParaRPr lang="en-US"/>
          </a:p>
        </p:txBody>
      </p:sp>
      <p:sp>
        <p:nvSpPr>
          <p:cNvPr id="40965" name="Line 4"/>
          <p:cNvSpPr>
            <a:spLocks noChangeShapeType="1"/>
          </p:cNvSpPr>
          <p:nvPr/>
        </p:nvSpPr>
        <p:spPr bwMode="auto">
          <a:xfrm>
            <a:off x="3962400" y="2286000"/>
            <a:ext cx="0" cy="2667000"/>
          </a:xfrm>
          <a:prstGeom prst="line">
            <a:avLst/>
          </a:prstGeom>
          <a:noFill/>
          <a:ln w="9525">
            <a:solidFill>
              <a:schemeClr val="tx1"/>
            </a:solidFill>
            <a:round/>
            <a:headEnd/>
            <a:tailEnd/>
          </a:ln>
        </p:spPr>
        <p:txBody>
          <a:bodyPr wrap="none" anchor="ctr"/>
          <a:lstStyle/>
          <a:p>
            <a:endParaRPr lang="en-US"/>
          </a:p>
        </p:txBody>
      </p:sp>
      <p:sp>
        <p:nvSpPr>
          <p:cNvPr id="734213" name="Text Box 5"/>
          <p:cNvSpPr txBox="1">
            <a:spLocks noChangeArrowheads="1"/>
          </p:cNvSpPr>
          <p:nvPr/>
        </p:nvSpPr>
        <p:spPr bwMode="auto">
          <a:xfrm>
            <a:off x="2743200" y="1905000"/>
            <a:ext cx="3959225" cy="400050"/>
          </a:xfrm>
          <a:prstGeom prst="rect">
            <a:avLst/>
          </a:prstGeom>
          <a:solidFill>
            <a:srgbClr val="00CC66">
              <a:alpha val="39999"/>
            </a:srgbClr>
          </a:solidFill>
          <a:ln w="9525" algn="ctr">
            <a:noFill/>
            <a:miter lim="800000"/>
            <a:headEnd/>
            <a:tailEnd/>
          </a:ln>
        </p:spPr>
        <p:txBody>
          <a:bodyPr wrap="none">
            <a:spAutoFit/>
          </a:bodyPr>
          <a:lstStyle/>
          <a:p>
            <a:r>
              <a:rPr lang="en-US" sz="2000" b="1"/>
              <a:t>T =                                                     </a:t>
            </a:r>
          </a:p>
        </p:txBody>
      </p:sp>
      <p:sp>
        <p:nvSpPr>
          <p:cNvPr id="734214" name="Text Box 6"/>
          <p:cNvSpPr txBox="1">
            <a:spLocks noChangeArrowheads="1"/>
          </p:cNvSpPr>
          <p:nvPr/>
        </p:nvSpPr>
        <p:spPr bwMode="auto">
          <a:xfrm>
            <a:off x="2362200" y="2413000"/>
            <a:ext cx="1503363" cy="40005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                 </a:t>
            </a:r>
            <a:endParaRPr lang="en-US" sz="2000"/>
          </a:p>
        </p:txBody>
      </p:sp>
      <p:sp>
        <p:nvSpPr>
          <p:cNvPr id="40968" name="Text Box 7"/>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34216" name="Text Box 8"/>
          <p:cNvSpPr txBox="1">
            <a:spLocks noChangeArrowheads="1"/>
          </p:cNvSpPr>
          <p:nvPr/>
        </p:nvSpPr>
        <p:spPr bwMode="auto">
          <a:xfrm>
            <a:off x="2362200" y="5029200"/>
            <a:ext cx="4364038" cy="400050"/>
          </a:xfrm>
          <a:prstGeom prst="rect">
            <a:avLst/>
          </a:prstGeom>
          <a:solidFill>
            <a:srgbClr val="00CC66">
              <a:alpha val="43137"/>
            </a:srgbClr>
          </a:solidFill>
          <a:ln w="9525" algn="ctr">
            <a:noFill/>
            <a:miter lim="800000"/>
            <a:headEnd/>
            <a:tailEnd/>
          </a:ln>
        </p:spPr>
        <p:txBody>
          <a:bodyPr wrap="none">
            <a:spAutoFit/>
          </a:bodyPr>
          <a:lstStyle/>
          <a:p>
            <a:r>
              <a:rPr lang="en-US" sz="2000" b="1"/>
              <a:t>C =                                                           </a:t>
            </a:r>
          </a:p>
        </p:txBody>
      </p:sp>
      <p:sp>
        <p:nvSpPr>
          <p:cNvPr id="734219" name="Rectangle 11"/>
          <p:cNvSpPr>
            <a:spLocks noChangeArrowheads="1"/>
          </p:cNvSpPr>
          <p:nvPr/>
        </p:nvSpPr>
        <p:spPr bwMode="auto">
          <a:xfrm>
            <a:off x="4114800" y="2362200"/>
            <a:ext cx="2133600" cy="2438400"/>
          </a:xfrm>
          <a:prstGeom prst="rect">
            <a:avLst/>
          </a:prstGeom>
          <a:solidFill>
            <a:srgbClr val="FF0000">
              <a:alpha val="39999"/>
            </a:srgbClr>
          </a:solidFill>
          <a:ln w="9525" algn="ctr">
            <a:noFill/>
            <a:miter lim="800000"/>
            <a:headEnd/>
            <a:tailEnd/>
          </a:ln>
        </p:spPr>
        <p:txBody>
          <a:bodyPr wrap="none" anchor="ctr"/>
          <a:lstStyle/>
          <a:p>
            <a:pPr>
              <a:defRPr/>
            </a:pP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275" name="Text Box 13"/>
          <p:cNvSpPr txBox="1">
            <a:spLocks noChangeArrowheads="1"/>
          </p:cNvSpPr>
          <p:nvPr/>
        </p:nvSpPr>
        <p:spPr bwMode="auto">
          <a:xfrm>
            <a:off x="2362200" y="3581400"/>
            <a:ext cx="1503363" cy="400050"/>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                 </a:t>
            </a:r>
            <a:endParaRPr lang="en-US" sz="2000"/>
          </a:p>
        </p:txBody>
      </p:sp>
      <p:sp>
        <p:nvSpPr>
          <p:cNvPr id="40972" name="Text Box 14"/>
          <p:cNvSpPr txBox="1">
            <a:spLocks noChangeArrowheads="1"/>
          </p:cNvSpPr>
          <p:nvPr/>
        </p:nvSpPr>
        <p:spPr bwMode="auto">
          <a:xfrm>
            <a:off x="3200400" y="1508125"/>
            <a:ext cx="2895600" cy="396875"/>
          </a:xfrm>
          <a:prstGeom prst="rect">
            <a:avLst/>
          </a:prstGeom>
          <a:noFill/>
          <a:ln w="9525">
            <a:noFill/>
            <a:miter lim="800000"/>
            <a:headEnd/>
            <a:tailEnd/>
          </a:ln>
        </p:spPr>
        <p:txBody>
          <a:bodyPr>
            <a:spAutoFit/>
          </a:bodyPr>
          <a:lstStyle/>
          <a:p>
            <a:pPr algn="ctr">
              <a:spcBef>
                <a:spcPct val="50000"/>
              </a:spcBef>
            </a:pPr>
            <a:r>
              <a:rPr lang="en-US" sz="2000" b="1"/>
              <a:t>Title = </a:t>
            </a:r>
          </a:p>
        </p:txBody>
      </p:sp>
      <p:sp>
        <p:nvSpPr>
          <p:cNvPr id="17" name="Line Callout 1 16"/>
          <p:cNvSpPr/>
          <p:nvPr/>
        </p:nvSpPr>
        <p:spPr>
          <a:xfrm>
            <a:off x="7086600" y="1676400"/>
            <a:ext cx="1676400" cy="457200"/>
          </a:xfrm>
          <a:prstGeom prst="borderCallout1">
            <a:avLst>
              <a:gd name="adj1" fmla="val 18750"/>
              <a:gd name="adj2" fmla="val -8333"/>
              <a:gd name="adj3" fmla="val 84325"/>
              <a:gd name="adj4" fmla="val -6171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B050"/>
                </a:solidFill>
              </a:rPr>
              <a:t>The Topic  </a:t>
            </a:r>
          </a:p>
        </p:txBody>
      </p:sp>
      <p:sp>
        <p:nvSpPr>
          <p:cNvPr id="18" name="Line Callout 1 17"/>
          <p:cNvSpPr/>
          <p:nvPr/>
        </p:nvSpPr>
        <p:spPr>
          <a:xfrm>
            <a:off x="304800" y="2438400"/>
            <a:ext cx="1600200" cy="609600"/>
          </a:xfrm>
          <a:prstGeom prst="borderCallout1">
            <a:avLst>
              <a:gd name="adj1" fmla="val 15287"/>
              <a:gd name="adj2" fmla="val 103232"/>
              <a:gd name="adj3" fmla="val 15530"/>
              <a:gd name="adj4" fmla="val 16212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bg1">
                    <a:lumMod val="50000"/>
                  </a:schemeClr>
                </a:solidFill>
              </a:rPr>
              <a:t>Reason, Detail or Fact </a:t>
            </a:r>
          </a:p>
        </p:txBody>
      </p:sp>
      <p:sp>
        <p:nvSpPr>
          <p:cNvPr id="19" name="Line Callout 1 18"/>
          <p:cNvSpPr/>
          <p:nvPr/>
        </p:nvSpPr>
        <p:spPr>
          <a:xfrm>
            <a:off x="6781800" y="2819400"/>
            <a:ext cx="2057400" cy="685800"/>
          </a:xfrm>
          <a:prstGeom prst="borderCallout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FF9999"/>
                </a:solidFill>
              </a:rPr>
              <a:t>The Explanation or Example </a:t>
            </a:r>
          </a:p>
        </p:txBody>
      </p:sp>
      <p:sp>
        <p:nvSpPr>
          <p:cNvPr id="20" name="Line Callout 1 19"/>
          <p:cNvSpPr/>
          <p:nvPr/>
        </p:nvSpPr>
        <p:spPr>
          <a:xfrm>
            <a:off x="6400800" y="5867400"/>
            <a:ext cx="1676400" cy="685800"/>
          </a:xfrm>
          <a:prstGeom prst="borderCallout1">
            <a:avLst>
              <a:gd name="adj1" fmla="val 18750"/>
              <a:gd name="adj2" fmla="val -8333"/>
              <a:gd name="adj3" fmla="val -80755"/>
              <a:gd name="adj4" fmla="val -78161"/>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B050"/>
                </a:solidFill>
              </a:rPr>
              <a:t>The Conclusion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4213"/>
                                        </p:tgtEl>
                                        <p:attrNameLst>
                                          <p:attrName>style.visibility</p:attrName>
                                        </p:attrNameLst>
                                      </p:cBhvr>
                                      <p:to>
                                        <p:strVal val="visible"/>
                                      </p:to>
                                    </p:set>
                                    <p:animEffect transition="in" filter="dissolve">
                                      <p:cBhvr>
                                        <p:cTn id="7" dur="500"/>
                                        <p:tgtEl>
                                          <p:spTgt spid="734213"/>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dissolve">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734214"/>
                                        </p:tgtEl>
                                        <p:attrNameLst>
                                          <p:attrName>style.visibility</p:attrName>
                                        </p:attrNameLst>
                                      </p:cBhvr>
                                      <p:to>
                                        <p:strVal val="visible"/>
                                      </p:to>
                                    </p:set>
                                    <p:animEffect transition="in" filter="dissolve">
                                      <p:cBhvr>
                                        <p:cTn id="16" dur="500"/>
                                        <p:tgtEl>
                                          <p:spTgt spid="734214"/>
                                        </p:tgtEl>
                                      </p:cBhvr>
                                    </p:animEffec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dissolve">
                                      <p:cBhvr>
                                        <p:cTn id="20" dur="500"/>
                                        <p:tgtEl>
                                          <p:spTgt spid="18"/>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1275"/>
                                        </p:tgtEl>
                                        <p:attrNameLst>
                                          <p:attrName>style.visibility</p:attrName>
                                        </p:attrNameLst>
                                      </p:cBhvr>
                                      <p:to>
                                        <p:strVal val="visible"/>
                                      </p:to>
                                    </p:set>
                                    <p:animEffect transition="in" filter="dissolve">
                                      <p:cBhvr>
                                        <p:cTn id="23" dur="500"/>
                                        <p:tgtEl>
                                          <p:spTgt spid="11275"/>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734219"/>
                                        </p:tgtEl>
                                        <p:attrNameLst>
                                          <p:attrName>style.visibility</p:attrName>
                                        </p:attrNameLst>
                                      </p:cBhvr>
                                      <p:to>
                                        <p:strVal val="visible"/>
                                      </p:to>
                                    </p:set>
                                    <p:animEffect transition="in" filter="dissolve">
                                      <p:cBhvr>
                                        <p:cTn id="28" dur="500"/>
                                        <p:tgtEl>
                                          <p:spTgt spid="734219"/>
                                        </p:tgtEl>
                                      </p:cBhvr>
                                    </p:animEffect>
                                  </p:childTnLst>
                                </p:cTn>
                              </p:par>
                            </p:childTnLst>
                          </p:cTn>
                        </p:par>
                        <p:par>
                          <p:cTn id="29" fill="hold">
                            <p:stCondLst>
                              <p:cond delay="500"/>
                            </p:stCondLst>
                            <p:childTnLst>
                              <p:par>
                                <p:cTn id="30" presetID="9"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734216"/>
                                        </p:tgtEl>
                                        <p:attrNameLst>
                                          <p:attrName>style.visibility</p:attrName>
                                        </p:attrNameLst>
                                      </p:cBhvr>
                                      <p:to>
                                        <p:strVal val="visible"/>
                                      </p:to>
                                    </p:set>
                                    <p:animEffect transition="in" filter="dissolve">
                                      <p:cBhvr>
                                        <p:cTn id="37" dur="500"/>
                                        <p:tgtEl>
                                          <p:spTgt spid="734216"/>
                                        </p:tgtEl>
                                      </p:cBhvr>
                                    </p:animEffect>
                                  </p:childTnLst>
                                </p:cTn>
                              </p:par>
                            </p:childTnLst>
                          </p:cTn>
                        </p:par>
                        <p:par>
                          <p:cTn id="38" fill="hold">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dissolve">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3" grpId="0" animBg="1"/>
      <p:bldP spid="734214" grpId="0" animBg="1"/>
      <p:bldP spid="734216" grpId="0" animBg="1"/>
      <p:bldP spid="734219" grpId="0" animBg="1"/>
      <p:bldP spid="11275" grpId="0" animBg="1"/>
      <p:bldP spid="17" grpId="0" animBg="1"/>
      <p:bldP spid="18" grpId="0" animBg="1"/>
      <p:bldP spid="19" grpId="0" animBg="1"/>
      <p:bldP spid="2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F5F47EC7-CF6C-484D-9BD5-FC0D333F9931}" type="slidenum">
              <a:rPr lang="en-US" smtClean="0">
                <a:solidFill>
                  <a:schemeClr val="tx2"/>
                </a:solidFill>
                <a:latin typeface="Arial" pitchFamily="34" charset="0"/>
                <a:ea typeface="+mn-ea"/>
                <a:cs typeface="+mn-cs"/>
              </a:rPr>
              <a:pPr algn="r">
                <a:defRPr/>
              </a:pPr>
              <a:t>37</a:t>
            </a:fld>
            <a:endParaRPr lang="en-US" smtClean="0">
              <a:solidFill>
                <a:schemeClr val="tx2"/>
              </a:solidFill>
              <a:latin typeface="Arial" pitchFamily="34" charset="0"/>
              <a:ea typeface="+mn-ea"/>
              <a:cs typeface="+mn-cs"/>
            </a:endParaRPr>
          </a:p>
        </p:txBody>
      </p:sp>
      <p:sp>
        <p:nvSpPr>
          <p:cNvPr id="41987" name="Rectangle 2"/>
          <p:cNvSpPr>
            <a:spLocks noGrp="1" noChangeArrowheads="1"/>
          </p:cNvSpPr>
          <p:nvPr>
            <p:ph type="title"/>
          </p:nvPr>
        </p:nvSpPr>
        <p:spPr>
          <a:xfrm>
            <a:off x="0" y="381000"/>
            <a:ext cx="9144000" cy="685800"/>
          </a:xfrm>
          <a:noFill/>
        </p:spPr>
        <p:txBody>
          <a:bodyPr/>
          <a:lstStyle/>
          <a:p>
            <a:pPr eaLnBrk="1" hangingPunct="1"/>
            <a:r>
              <a:rPr lang="en-US" dirty="0" smtClean="0"/>
              <a:t>Color-Coding &amp; Informal Outlines</a:t>
            </a:r>
          </a:p>
        </p:txBody>
      </p:sp>
      <p:pic>
        <p:nvPicPr>
          <p:cNvPr id="41988" name="Picture 2"/>
          <p:cNvPicPr>
            <a:picLocks noChangeAspect="1" noChangeArrowheads="1"/>
          </p:cNvPicPr>
          <p:nvPr/>
        </p:nvPicPr>
        <p:blipFill>
          <a:blip r:embed="rId3" cstate="print"/>
          <a:srcRect/>
          <a:stretch>
            <a:fillRect/>
          </a:stretch>
        </p:blipFill>
        <p:spPr bwMode="auto">
          <a:xfrm>
            <a:off x="1752600" y="1752600"/>
            <a:ext cx="5805488" cy="4652963"/>
          </a:xfrm>
          <a:prstGeom prst="rect">
            <a:avLst/>
          </a:prstGeom>
          <a:noFill/>
          <a:ln w="9525">
            <a:noFill/>
            <a:miter lim="800000"/>
            <a:headEnd/>
            <a:tailEnd/>
          </a:ln>
        </p:spPr>
      </p:pic>
      <p:sp>
        <p:nvSpPr>
          <p:cNvPr id="12" name="Rectangle 11"/>
          <p:cNvSpPr/>
          <p:nvPr/>
        </p:nvSpPr>
        <p:spPr>
          <a:xfrm>
            <a:off x="3733800" y="2286000"/>
            <a:ext cx="2819400" cy="381000"/>
          </a:xfrm>
          <a:prstGeom prst="rect">
            <a:avLst/>
          </a:prstGeom>
          <a:solidFill>
            <a:srgbClr val="66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ectangle 12"/>
          <p:cNvSpPr/>
          <p:nvPr/>
        </p:nvSpPr>
        <p:spPr>
          <a:xfrm>
            <a:off x="3124200" y="2971800"/>
            <a:ext cx="1143000" cy="762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Rectangle 13"/>
          <p:cNvSpPr/>
          <p:nvPr/>
        </p:nvSpPr>
        <p:spPr>
          <a:xfrm>
            <a:off x="3124200" y="4191000"/>
            <a:ext cx="1143000" cy="762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Rectangle 14"/>
          <p:cNvSpPr/>
          <p:nvPr/>
        </p:nvSpPr>
        <p:spPr>
          <a:xfrm>
            <a:off x="3810000" y="5867400"/>
            <a:ext cx="2819400" cy="381000"/>
          </a:xfrm>
          <a:prstGeom prst="rect">
            <a:avLst/>
          </a:prstGeom>
          <a:solidFill>
            <a:srgbClr val="66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Rectangle 15"/>
          <p:cNvSpPr/>
          <p:nvPr/>
        </p:nvSpPr>
        <p:spPr>
          <a:xfrm>
            <a:off x="4572000" y="2971800"/>
            <a:ext cx="2133600" cy="9906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Rectangle 16"/>
          <p:cNvSpPr/>
          <p:nvPr/>
        </p:nvSpPr>
        <p:spPr>
          <a:xfrm>
            <a:off x="4572000" y="4267200"/>
            <a:ext cx="2133600" cy="9906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ssolve">
                                      <p:cBhvr>
                                        <p:cTn id="16" dur="500"/>
                                        <p:tgtEl>
                                          <p:spTgt spid="1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dissolve">
                                      <p:cBhvr>
                                        <p:cTn id="19" dur="500"/>
                                        <p:tgtEl>
                                          <p:spTgt spid="16"/>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ssolv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E417C731-2FBF-4954-9A1C-DCA5E3C7144E}" type="slidenum">
              <a:rPr lang="en-US" smtClean="0">
                <a:solidFill>
                  <a:schemeClr val="tx2"/>
                </a:solidFill>
                <a:latin typeface="Arial" pitchFamily="34" charset="0"/>
                <a:ea typeface="+mn-ea"/>
                <a:cs typeface="+mn-cs"/>
              </a:rPr>
              <a:pPr algn="r">
                <a:defRPr/>
              </a:pPr>
              <a:t>38</a:t>
            </a:fld>
            <a:endParaRPr lang="en-US" smtClean="0">
              <a:solidFill>
                <a:schemeClr val="tx2"/>
              </a:solidFill>
              <a:latin typeface="Arial" pitchFamily="34" charset="0"/>
              <a:ea typeface="+mn-ea"/>
              <a:cs typeface="+mn-cs"/>
            </a:endParaRPr>
          </a:p>
        </p:txBody>
      </p:sp>
      <p:sp>
        <p:nvSpPr>
          <p:cNvPr id="43011" name="Line 2"/>
          <p:cNvSpPr>
            <a:spLocks noChangeShapeType="1"/>
          </p:cNvSpPr>
          <p:nvPr/>
        </p:nvSpPr>
        <p:spPr bwMode="auto">
          <a:xfrm>
            <a:off x="609600" y="1905000"/>
            <a:ext cx="8001000" cy="0"/>
          </a:xfrm>
          <a:prstGeom prst="line">
            <a:avLst/>
          </a:prstGeom>
          <a:noFill/>
          <a:ln w="9525">
            <a:solidFill>
              <a:schemeClr val="tx1"/>
            </a:solidFill>
            <a:round/>
            <a:headEnd/>
            <a:tailEnd/>
          </a:ln>
        </p:spPr>
        <p:txBody>
          <a:bodyPr/>
          <a:lstStyle/>
          <a:p>
            <a:endParaRPr lang="en-US"/>
          </a:p>
        </p:txBody>
      </p:sp>
      <p:sp>
        <p:nvSpPr>
          <p:cNvPr id="43012" name="Line 3"/>
          <p:cNvSpPr>
            <a:spLocks noChangeShapeType="1"/>
          </p:cNvSpPr>
          <p:nvPr/>
        </p:nvSpPr>
        <p:spPr bwMode="auto">
          <a:xfrm>
            <a:off x="609600" y="2209800"/>
            <a:ext cx="8001000" cy="0"/>
          </a:xfrm>
          <a:prstGeom prst="line">
            <a:avLst/>
          </a:prstGeom>
          <a:noFill/>
          <a:ln w="9525">
            <a:solidFill>
              <a:schemeClr val="tx1"/>
            </a:solidFill>
            <a:round/>
            <a:headEnd/>
            <a:tailEnd/>
          </a:ln>
        </p:spPr>
        <p:txBody>
          <a:bodyPr/>
          <a:lstStyle/>
          <a:p>
            <a:endParaRPr lang="en-US"/>
          </a:p>
        </p:txBody>
      </p:sp>
      <p:sp>
        <p:nvSpPr>
          <p:cNvPr id="43013" name="Line 4"/>
          <p:cNvSpPr>
            <a:spLocks noChangeShapeType="1"/>
          </p:cNvSpPr>
          <p:nvPr/>
        </p:nvSpPr>
        <p:spPr bwMode="auto">
          <a:xfrm>
            <a:off x="609600" y="2514600"/>
            <a:ext cx="8001000" cy="0"/>
          </a:xfrm>
          <a:prstGeom prst="line">
            <a:avLst/>
          </a:prstGeom>
          <a:noFill/>
          <a:ln w="9525">
            <a:solidFill>
              <a:schemeClr val="tx1"/>
            </a:solidFill>
            <a:round/>
            <a:headEnd/>
            <a:tailEnd/>
          </a:ln>
        </p:spPr>
        <p:txBody>
          <a:bodyPr/>
          <a:lstStyle/>
          <a:p>
            <a:endParaRPr lang="en-US"/>
          </a:p>
        </p:txBody>
      </p:sp>
      <p:sp>
        <p:nvSpPr>
          <p:cNvPr id="43014" name="Line 5"/>
          <p:cNvSpPr>
            <a:spLocks noChangeShapeType="1"/>
          </p:cNvSpPr>
          <p:nvPr/>
        </p:nvSpPr>
        <p:spPr bwMode="auto">
          <a:xfrm>
            <a:off x="609600" y="2819400"/>
            <a:ext cx="8001000" cy="0"/>
          </a:xfrm>
          <a:prstGeom prst="line">
            <a:avLst/>
          </a:prstGeom>
          <a:noFill/>
          <a:ln w="9525">
            <a:solidFill>
              <a:schemeClr val="tx1"/>
            </a:solidFill>
            <a:round/>
            <a:headEnd/>
            <a:tailEnd/>
          </a:ln>
        </p:spPr>
        <p:txBody>
          <a:bodyPr/>
          <a:lstStyle/>
          <a:p>
            <a:endParaRPr lang="en-US"/>
          </a:p>
        </p:txBody>
      </p:sp>
      <p:sp>
        <p:nvSpPr>
          <p:cNvPr id="43015" name="Line 6"/>
          <p:cNvSpPr>
            <a:spLocks noChangeShapeType="1"/>
          </p:cNvSpPr>
          <p:nvPr/>
        </p:nvSpPr>
        <p:spPr bwMode="auto">
          <a:xfrm>
            <a:off x="609600" y="3733800"/>
            <a:ext cx="8001000" cy="0"/>
          </a:xfrm>
          <a:prstGeom prst="line">
            <a:avLst/>
          </a:prstGeom>
          <a:noFill/>
          <a:ln w="9525">
            <a:solidFill>
              <a:schemeClr val="tx1"/>
            </a:solidFill>
            <a:round/>
            <a:headEnd/>
            <a:tailEnd/>
          </a:ln>
        </p:spPr>
        <p:txBody>
          <a:bodyPr/>
          <a:lstStyle/>
          <a:p>
            <a:endParaRPr lang="en-US"/>
          </a:p>
        </p:txBody>
      </p:sp>
      <p:sp>
        <p:nvSpPr>
          <p:cNvPr id="43016" name="Line 7"/>
          <p:cNvSpPr>
            <a:spLocks noChangeShapeType="1"/>
          </p:cNvSpPr>
          <p:nvPr/>
        </p:nvSpPr>
        <p:spPr bwMode="auto">
          <a:xfrm>
            <a:off x="609600" y="3124200"/>
            <a:ext cx="8001000" cy="0"/>
          </a:xfrm>
          <a:prstGeom prst="line">
            <a:avLst/>
          </a:prstGeom>
          <a:noFill/>
          <a:ln w="9525">
            <a:solidFill>
              <a:schemeClr val="tx1"/>
            </a:solidFill>
            <a:round/>
            <a:headEnd/>
            <a:tailEnd/>
          </a:ln>
        </p:spPr>
        <p:txBody>
          <a:bodyPr/>
          <a:lstStyle/>
          <a:p>
            <a:endParaRPr lang="en-US"/>
          </a:p>
        </p:txBody>
      </p:sp>
      <p:sp>
        <p:nvSpPr>
          <p:cNvPr id="43017" name="Line 8"/>
          <p:cNvSpPr>
            <a:spLocks noChangeShapeType="1"/>
          </p:cNvSpPr>
          <p:nvPr/>
        </p:nvSpPr>
        <p:spPr bwMode="auto">
          <a:xfrm>
            <a:off x="609600" y="3429000"/>
            <a:ext cx="8001000" cy="0"/>
          </a:xfrm>
          <a:prstGeom prst="line">
            <a:avLst/>
          </a:prstGeom>
          <a:noFill/>
          <a:ln w="9525">
            <a:solidFill>
              <a:schemeClr val="tx1"/>
            </a:solidFill>
            <a:round/>
            <a:headEnd/>
            <a:tailEnd/>
          </a:ln>
        </p:spPr>
        <p:txBody>
          <a:bodyPr/>
          <a:lstStyle/>
          <a:p>
            <a:endParaRPr lang="en-US"/>
          </a:p>
        </p:txBody>
      </p:sp>
      <p:sp>
        <p:nvSpPr>
          <p:cNvPr id="43018" name="Rectangle 9"/>
          <p:cNvSpPr>
            <a:spLocks noChangeArrowheads="1"/>
          </p:cNvSpPr>
          <p:nvPr/>
        </p:nvSpPr>
        <p:spPr bwMode="auto">
          <a:xfrm>
            <a:off x="762000" y="2193925"/>
            <a:ext cx="8077200" cy="1616075"/>
          </a:xfrm>
          <a:prstGeom prst="rect">
            <a:avLst/>
          </a:prstGeom>
          <a:noFill/>
          <a:ln w="9525">
            <a:noFill/>
            <a:miter lim="800000"/>
            <a:headEnd/>
            <a:tailEnd/>
          </a:ln>
        </p:spPr>
        <p:txBody>
          <a:bodyPr>
            <a:spAutoFit/>
          </a:bodyPr>
          <a:lstStyle/>
          <a:p>
            <a:pPr>
              <a:spcBef>
                <a:spcPct val="30000"/>
              </a:spcBef>
            </a:pPr>
            <a:r>
              <a:rPr lang="en-US" sz="2000"/>
              <a:t>	Yesterday we had the best assembly ever. We listened to a band.  First, we liked the way the music filled the room. We really liked the way the music got loud and fast.  Another part we liked was learning the names of the instruments. We learned that the drums keep the beat. My friends and I hope we will get to hear the band again soon.  </a:t>
            </a:r>
          </a:p>
        </p:txBody>
      </p:sp>
      <p:sp>
        <p:nvSpPr>
          <p:cNvPr id="43019" name="Rectangle 10"/>
          <p:cNvSpPr>
            <a:spLocks noGrp="1" noChangeArrowheads="1"/>
          </p:cNvSpPr>
          <p:nvPr>
            <p:ph type="title"/>
          </p:nvPr>
        </p:nvSpPr>
        <p:spPr>
          <a:xfrm>
            <a:off x="914400" y="381000"/>
            <a:ext cx="7391400" cy="685800"/>
          </a:xfrm>
          <a:noFill/>
        </p:spPr>
        <p:txBody>
          <a:bodyPr/>
          <a:lstStyle/>
          <a:p>
            <a:pPr eaLnBrk="1" hangingPunct="1"/>
            <a:r>
              <a:rPr lang="en-US" dirty="0" smtClean="0"/>
              <a:t>   Colors In Action</a:t>
            </a:r>
          </a:p>
        </p:txBody>
      </p:sp>
      <p:sp>
        <p:nvSpPr>
          <p:cNvPr id="43020" name="Oval 11"/>
          <p:cNvSpPr>
            <a:spLocks noChangeArrowheads="1"/>
          </p:cNvSpPr>
          <p:nvPr/>
        </p:nvSpPr>
        <p:spPr bwMode="auto">
          <a:xfrm>
            <a:off x="685800" y="20574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732172" name="Rectangle 12"/>
          <p:cNvSpPr>
            <a:spLocks noChangeArrowheads="1"/>
          </p:cNvSpPr>
          <p:nvPr/>
        </p:nvSpPr>
        <p:spPr bwMode="auto">
          <a:xfrm>
            <a:off x="1828800" y="2209800"/>
            <a:ext cx="6705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3" name="Rectangle 13"/>
          <p:cNvSpPr>
            <a:spLocks noChangeArrowheads="1"/>
          </p:cNvSpPr>
          <p:nvPr/>
        </p:nvSpPr>
        <p:spPr bwMode="auto">
          <a:xfrm>
            <a:off x="762000" y="2514600"/>
            <a:ext cx="6324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4" name="Rectangle 14"/>
          <p:cNvSpPr>
            <a:spLocks noChangeArrowheads="1"/>
          </p:cNvSpPr>
          <p:nvPr/>
        </p:nvSpPr>
        <p:spPr bwMode="auto">
          <a:xfrm>
            <a:off x="7086600" y="2514600"/>
            <a:ext cx="1600200" cy="3810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5" name="Rectangle 15"/>
          <p:cNvSpPr>
            <a:spLocks noChangeArrowheads="1"/>
          </p:cNvSpPr>
          <p:nvPr/>
        </p:nvSpPr>
        <p:spPr bwMode="auto">
          <a:xfrm>
            <a:off x="685800" y="2819400"/>
            <a:ext cx="42672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76" name="Rectangle 16"/>
          <p:cNvSpPr>
            <a:spLocks noChangeArrowheads="1"/>
          </p:cNvSpPr>
          <p:nvPr/>
        </p:nvSpPr>
        <p:spPr bwMode="auto">
          <a:xfrm>
            <a:off x="5029200" y="2819400"/>
            <a:ext cx="3657600" cy="3810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7" name="Rectangle 17"/>
          <p:cNvSpPr>
            <a:spLocks noChangeArrowheads="1"/>
          </p:cNvSpPr>
          <p:nvPr/>
        </p:nvSpPr>
        <p:spPr bwMode="auto">
          <a:xfrm>
            <a:off x="685800" y="3124200"/>
            <a:ext cx="4419600" cy="304800"/>
          </a:xfrm>
          <a:prstGeom prst="rect">
            <a:avLst/>
          </a:prstGeom>
          <a:solidFill>
            <a:srgbClr val="FFFF00">
              <a:alpha val="29019"/>
            </a:srgbClr>
          </a:solidFill>
          <a:ln w="9525" algn="ctr">
            <a:noFill/>
            <a:miter lim="800000"/>
            <a:headEnd/>
            <a:tailEnd/>
          </a:ln>
        </p:spPr>
        <p:txBody>
          <a:bodyPr wrap="none" anchor="ctr"/>
          <a:lstStyle/>
          <a:p>
            <a:endParaRPr lang="en-US"/>
          </a:p>
        </p:txBody>
      </p:sp>
      <p:sp>
        <p:nvSpPr>
          <p:cNvPr id="732178" name="Rectangle 18"/>
          <p:cNvSpPr>
            <a:spLocks noChangeArrowheads="1"/>
          </p:cNvSpPr>
          <p:nvPr/>
        </p:nvSpPr>
        <p:spPr bwMode="auto">
          <a:xfrm>
            <a:off x="2514600" y="3429000"/>
            <a:ext cx="5638800" cy="3810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732179" name="Oval 19"/>
          <p:cNvSpPr>
            <a:spLocks noChangeArrowheads="1"/>
          </p:cNvSpPr>
          <p:nvPr/>
        </p:nvSpPr>
        <p:spPr bwMode="auto">
          <a:xfrm>
            <a:off x="4876800" y="2743200"/>
            <a:ext cx="990600" cy="381000"/>
          </a:xfrm>
          <a:prstGeom prst="ellipse">
            <a:avLst/>
          </a:prstGeom>
          <a:noFill/>
          <a:ln w="9525" algn="ctr">
            <a:solidFill>
              <a:schemeClr val="tx1"/>
            </a:solidFill>
            <a:round/>
            <a:headEnd/>
            <a:tailEnd/>
          </a:ln>
        </p:spPr>
        <p:txBody>
          <a:bodyPr wrap="none" anchor="ctr"/>
          <a:lstStyle/>
          <a:p>
            <a:endParaRPr lang="en-US"/>
          </a:p>
        </p:txBody>
      </p:sp>
      <p:sp>
        <p:nvSpPr>
          <p:cNvPr id="43029" name="Text Box 20"/>
          <p:cNvSpPr txBox="1">
            <a:spLocks noChangeArrowheads="1"/>
          </p:cNvSpPr>
          <p:nvPr/>
        </p:nvSpPr>
        <p:spPr bwMode="auto">
          <a:xfrm>
            <a:off x="2819400" y="1600200"/>
            <a:ext cx="3657600" cy="396875"/>
          </a:xfrm>
          <a:prstGeom prst="rect">
            <a:avLst/>
          </a:prstGeom>
          <a:noFill/>
          <a:ln w="9525" algn="ctr">
            <a:noFill/>
            <a:miter lim="800000"/>
            <a:headEnd/>
            <a:tailEnd/>
          </a:ln>
        </p:spPr>
        <p:txBody>
          <a:bodyPr>
            <a:spAutoFit/>
          </a:bodyPr>
          <a:lstStyle/>
          <a:p>
            <a:pPr algn="ctr">
              <a:spcBef>
                <a:spcPct val="50000"/>
              </a:spcBef>
            </a:pPr>
            <a:r>
              <a:rPr lang="en-US" sz="2000" b="1">
                <a:solidFill>
                  <a:schemeClr val="tx2"/>
                </a:solidFill>
              </a:rPr>
              <a:t>Enjoying the Music</a:t>
            </a:r>
          </a:p>
        </p:txBody>
      </p:sp>
      <p:sp>
        <p:nvSpPr>
          <p:cNvPr id="732181" name="Rectangle 21"/>
          <p:cNvSpPr>
            <a:spLocks noChangeArrowheads="1"/>
          </p:cNvSpPr>
          <p:nvPr/>
        </p:nvSpPr>
        <p:spPr bwMode="auto">
          <a:xfrm>
            <a:off x="5181600" y="3124200"/>
            <a:ext cx="3429000" cy="304800"/>
          </a:xfrm>
          <a:prstGeom prst="rect">
            <a:avLst/>
          </a:prstGeom>
          <a:solidFill>
            <a:srgbClr val="FF0000">
              <a:alpha val="29019"/>
            </a:srgbClr>
          </a:solidFill>
          <a:ln w="9525" algn="ctr">
            <a:noFill/>
            <a:miter lim="800000"/>
            <a:headEnd/>
            <a:tailEnd/>
          </a:ln>
        </p:spPr>
        <p:txBody>
          <a:bodyPr wrap="none" anchor="ctr"/>
          <a:lstStyle/>
          <a:p>
            <a:endParaRPr lang="en-US"/>
          </a:p>
        </p:txBody>
      </p:sp>
      <p:sp>
        <p:nvSpPr>
          <p:cNvPr id="732183" name="Rectangle 23"/>
          <p:cNvSpPr>
            <a:spLocks noChangeArrowheads="1"/>
          </p:cNvSpPr>
          <p:nvPr/>
        </p:nvSpPr>
        <p:spPr bwMode="auto">
          <a:xfrm>
            <a:off x="762000" y="3733800"/>
            <a:ext cx="1752600" cy="304800"/>
          </a:xfrm>
          <a:prstGeom prst="rect">
            <a:avLst/>
          </a:prstGeom>
          <a:solidFill>
            <a:srgbClr val="00CC66">
              <a:alpha val="29019"/>
            </a:srgbClr>
          </a:solidFill>
          <a:ln w="9525" algn="ctr">
            <a:noFill/>
            <a:miter lim="800000"/>
            <a:headEnd/>
            <a:tailEnd/>
          </a:ln>
        </p:spPr>
        <p:txBody>
          <a:bodyPr wrap="none" anchor="ctr"/>
          <a:lstStyle/>
          <a:p>
            <a:endParaRPr lang="en-US"/>
          </a:p>
        </p:txBody>
      </p:sp>
      <p:sp>
        <p:nvSpPr>
          <p:cNvPr id="25" name="Oval 19"/>
          <p:cNvSpPr>
            <a:spLocks noChangeArrowheads="1"/>
          </p:cNvSpPr>
          <p:nvPr/>
        </p:nvSpPr>
        <p:spPr bwMode="auto">
          <a:xfrm>
            <a:off x="1371600" y="2514600"/>
            <a:ext cx="990600" cy="381000"/>
          </a:xfrm>
          <a:prstGeom prst="ellipse">
            <a:avLst/>
          </a:prstGeom>
          <a:noFill/>
          <a:ln w="9525" algn="ctr">
            <a:solidFill>
              <a:schemeClr val="tx1"/>
            </a:solidFill>
            <a:round/>
            <a:headEnd/>
            <a:tailEnd/>
          </a:ln>
        </p:spPr>
        <p:txBody>
          <a:bodyPr wrap="none" anchor="ctr"/>
          <a:lstStyle/>
          <a:p>
            <a:endParaRPr lang="en-US"/>
          </a:p>
        </p:txBody>
      </p:sp>
      <p:sp>
        <p:nvSpPr>
          <p:cNvPr id="26" name="Rectangle 21"/>
          <p:cNvSpPr>
            <a:spLocks noChangeArrowheads="1"/>
          </p:cNvSpPr>
          <p:nvPr/>
        </p:nvSpPr>
        <p:spPr bwMode="auto">
          <a:xfrm>
            <a:off x="762000" y="3429000"/>
            <a:ext cx="1752600" cy="304800"/>
          </a:xfrm>
          <a:prstGeom prst="rect">
            <a:avLst/>
          </a:prstGeom>
          <a:solidFill>
            <a:srgbClr val="FF0000">
              <a:alpha val="29019"/>
            </a:srgbClr>
          </a:solidFill>
          <a:ln w="9525" algn="ctr">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2172"/>
                                        </p:tgtEl>
                                        <p:attrNameLst>
                                          <p:attrName>style.visibility</p:attrName>
                                        </p:attrNameLst>
                                      </p:cBhvr>
                                      <p:to>
                                        <p:strVal val="visible"/>
                                      </p:to>
                                    </p:set>
                                    <p:animEffect transition="in" filter="dissolve">
                                      <p:cBhvr>
                                        <p:cTn id="7" dur="500"/>
                                        <p:tgtEl>
                                          <p:spTgt spid="7321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2173"/>
                                        </p:tgtEl>
                                        <p:attrNameLst>
                                          <p:attrName>style.visibility</p:attrName>
                                        </p:attrNameLst>
                                      </p:cBhvr>
                                      <p:to>
                                        <p:strVal val="visible"/>
                                      </p:to>
                                    </p:set>
                                    <p:animEffect transition="in" filter="dissolve">
                                      <p:cBhvr>
                                        <p:cTn id="12" dur="500"/>
                                        <p:tgtEl>
                                          <p:spTgt spid="73217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32174"/>
                                        </p:tgtEl>
                                        <p:attrNameLst>
                                          <p:attrName>style.visibility</p:attrName>
                                        </p:attrNameLst>
                                      </p:cBhvr>
                                      <p:to>
                                        <p:strVal val="visible"/>
                                      </p:to>
                                    </p:set>
                                    <p:animEffect transition="in" filter="dissolve">
                                      <p:cBhvr>
                                        <p:cTn id="17" dur="500"/>
                                        <p:tgtEl>
                                          <p:spTgt spid="73217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732175"/>
                                        </p:tgtEl>
                                        <p:attrNameLst>
                                          <p:attrName>style.visibility</p:attrName>
                                        </p:attrNameLst>
                                      </p:cBhvr>
                                      <p:to>
                                        <p:strVal val="visible"/>
                                      </p:to>
                                    </p:set>
                                    <p:animEffect transition="in" filter="dissolve">
                                      <p:cBhvr>
                                        <p:cTn id="20" dur="500"/>
                                        <p:tgtEl>
                                          <p:spTgt spid="73217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32176"/>
                                        </p:tgtEl>
                                        <p:attrNameLst>
                                          <p:attrName>style.visibility</p:attrName>
                                        </p:attrNameLst>
                                      </p:cBhvr>
                                      <p:to>
                                        <p:strVal val="visible"/>
                                      </p:to>
                                    </p:set>
                                    <p:animEffect transition="in" filter="dissolve">
                                      <p:cBhvr>
                                        <p:cTn id="25" dur="500"/>
                                        <p:tgtEl>
                                          <p:spTgt spid="73217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32177"/>
                                        </p:tgtEl>
                                        <p:attrNameLst>
                                          <p:attrName>style.visibility</p:attrName>
                                        </p:attrNameLst>
                                      </p:cBhvr>
                                      <p:to>
                                        <p:strVal val="visible"/>
                                      </p:to>
                                    </p:set>
                                    <p:animEffect transition="in" filter="dissolve">
                                      <p:cBhvr>
                                        <p:cTn id="28" dur="500"/>
                                        <p:tgtEl>
                                          <p:spTgt spid="73217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732179"/>
                                        </p:tgtEl>
                                        <p:attrNameLst>
                                          <p:attrName>style.visibility</p:attrName>
                                        </p:attrNameLst>
                                      </p:cBhvr>
                                      <p:to>
                                        <p:strVal val="visible"/>
                                      </p:to>
                                    </p:set>
                                    <p:animEffect transition="in" filter="dissolve">
                                      <p:cBhvr>
                                        <p:cTn id="33" dur="500"/>
                                        <p:tgtEl>
                                          <p:spTgt spid="732179"/>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32181"/>
                                        </p:tgtEl>
                                        <p:attrNameLst>
                                          <p:attrName>style.visibility</p:attrName>
                                        </p:attrNameLst>
                                      </p:cBhvr>
                                      <p:to>
                                        <p:strVal val="visible"/>
                                      </p:to>
                                    </p:set>
                                    <p:animEffect transition="in" filter="dissolve">
                                      <p:cBhvr>
                                        <p:cTn id="38" dur="500"/>
                                        <p:tgtEl>
                                          <p:spTgt spid="732181"/>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732178"/>
                                        </p:tgtEl>
                                        <p:attrNameLst>
                                          <p:attrName>style.visibility</p:attrName>
                                        </p:attrNameLst>
                                      </p:cBhvr>
                                      <p:to>
                                        <p:strVal val="visible"/>
                                      </p:to>
                                    </p:set>
                                    <p:animEffect transition="in" filter="dissolve">
                                      <p:cBhvr>
                                        <p:cTn id="43" dur="500"/>
                                        <p:tgtEl>
                                          <p:spTgt spid="73217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32183"/>
                                        </p:tgtEl>
                                        <p:attrNameLst>
                                          <p:attrName>style.visibility</p:attrName>
                                        </p:attrNameLst>
                                      </p:cBhvr>
                                      <p:to>
                                        <p:strVal val="visible"/>
                                      </p:to>
                                    </p:set>
                                    <p:animEffect transition="in" filter="dissolve">
                                      <p:cBhvr>
                                        <p:cTn id="46" dur="500"/>
                                        <p:tgtEl>
                                          <p:spTgt spid="732183"/>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dissolv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dissolve">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172" grpId="0" animBg="1"/>
      <p:bldP spid="732173" grpId="0" animBg="1"/>
      <p:bldP spid="732174" grpId="0" animBg="1"/>
      <p:bldP spid="732175" grpId="0" animBg="1"/>
      <p:bldP spid="732176" grpId="0" animBg="1"/>
      <p:bldP spid="732177" grpId="0" animBg="1"/>
      <p:bldP spid="732178" grpId="0" animBg="1"/>
      <p:bldP spid="732179" grpId="0" animBg="1"/>
      <p:bldP spid="732181" grpId="0" animBg="1"/>
      <p:bldP spid="732183" grpId="0" animBg="1"/>
      <p:bldP spid="25" grpId="0" animBg="1"/>
      <p:bldP spid="2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15F17073-B879-4047-BE53-925A29DD0111}" type="slidenum">
              <a:rPr lang="en-US" smtClean="0">
                <a:solidFill>
                  <a:schemeClr val="tx2"/>
                </a:solidFill>
                <a:latin typeface="Arial" pitchFamily="34" charset="0"/>
                <a:ea typeface="+mn-ea"/>
                <a:cs typeface="+mn-cs"/>
              </a:rPr>
              <a:pPr algn="r">
                <a:defRPr/>
              </a:pPr>
              <a:t>39</a:t>
            </a:fld>
            <a:endParaRPr lang="en-US" smtClean="0">
              <a:solidFill>
                <a:schemeClr val="tx2"/>
              </a:solidFill>
              <a:latin typeface="Arial" pitchFamily="34" charset="0"/>
              <a:ea typeface="+mn-ea"/>
              <a:cs typeface="+mn-cs"/>
            </a:endParaRPr>
          </a:p>
        </p:txBody>
      </p:sp>
      <p:sp>
        <p:nvSpPr>
          <p:cNvPr id="44035" name="Rectangle 2"/>
          <p:cNvSpPr>
            <a:spLocks noGrp="1" noChangeArrowheads="1"/>
          </p:cNvSpPr>
          <p:nvPr>
            <p:ph type="title"/>
          </p:nvPr>
        </p:nvSpPr>
        <p:spPr>
          <a:xfrm>
            <a:off x="0" y="304800"/>
            <a:ext cx="9144000" cy="685800"/>
          </a:xfrm>
          <a:noFill/>
        </p:spPr>
        <p:txBody>
          <a:bodyPr/>
          <a:lstStyle/>
          <a:p>
            <a:pPr eaLnBrk="1" hangingPunct="1"/>
            <a:r>
              <a:rPr lang="en-US" dirty="0" smtClean="0"/>
              <a:t>Color-Coding &amp; Informal Outlines</a:t>
            </a:r>
          </a:p>
        </p:txBody>
      </p:sp>
      <p:sp>
        <p:nvSpPr>
          <p:cNvPr id="44036" name="Line 3"/>
          <p:cNvSpPr>
            <a:spLocks noChangeShapeType="1"/>
          </p:cNvSpPr>
          <p:nvPr/>
        </p:nvSpPr>
        <p:spPr bwMode="auto">
          <a:xfrm>
            <a:off x="2362200" y="2286000"/>
            <a:ext cx="4343400" cy="0"/>
          </a:xfrm>
          <a:prstGeom prst="line">
            <a:avLst/>
          </a:prstGeom>
          <a:noFill/>
          <a:ln w="9525">
            <a:solidFill>
              <a:schemeClr val="tx1"/>
            </a:solidFill>
            <a:round/>
            <a:headEnd/>
            <a:tailEnd/>
          </a:ln>
        </p:spPr>
        <p:txBody>
          <a:bodyPr wrap="none" anchor="ctr"/>
          <a:lstStyle/>
          <a:p>
            <a:endParaRPr lang="en-US"/>
          </a:p>
        </p:txBody>
      </p:sp>
      <p:sp>
        <p:nvSpPr>
          <p:cNvPr id="44037" name="Line 4"/>
          <p:cNvSpPr>
            <a:spLocks noChangeShapeType="1"/>
          </p:cNvSpPr>
          <p:nvPr/>
        </p:nvSpPr>
        <p:spPr bwMode="auto">
          <a:xfrm>
            <a:off x="3962400" y="2286000"/>
            <a:ext cx="0" cy="2667000"/>
          </a:xfrm>
          <a:prstGeom prst="line">
            <a:avLst/>
          </a:prstGeom>
          <a:noFill/>
          <a:ln w="9525">
            <a:solidFill>
              <a:schemeClr val="tx1"/>
            </a:solidFill>
            <a:round/>
            <a:headEnd/>
            <a:tailEnd/>
          </a:ln>
        </p:spPr>
        <p:txBody>
          <a:bodyPr wrap="none" anchor="ctr"/>
          <a:lstStyle/>
          <a:p>
            <a:endParaRPr lang="en-US"/>
          </a:p>
        </p:txBody>
      </p:sp>
      <p:sp>
        <p:nvSpPr>
          <p:cNvPr id="734213" name="Text Box 5"/>
          <p:cNvSpPr txBox="1">
            <a:spLocks noChangeArrowheads="1"/>
          </p:cNvSpPr>
          <p:nvPr/>
        </p:nvSpPr>
        <p:spPr bwMode="auto">
          <a:xfrm>
            <a:off x="2743200" y="1905000"/>
            <a:ext cx="2225675" cy="396875"/>
          </a:xfrm>
          <a:prstGeom prst="rect">
            <a:avLst/>
          </a:prstGeom>
          <a:solidFill>
            <a:srgbClr val="00CC66">
              <a:alpha val="39999"/>
            </a:srgbClr>
          </a:solidFill>
          <a:ln w="9525" algn="ctr">
            <a:noFill/>
            <a:miter lim="800000"/>
            <a:headEnd/>
            <a:tailEnd/>
          </a:ln>
        </p:spPr>
        <p:txBody>
          <a:bodyPr wrap="none">
            <a:spAutoFit/>
          </a:bodyPr>
          <a:lstStyle/>
          <a:p>
            <a:r>
              <a:rPr lang="en-US" sz="2000" b="1"/>
              <a:t>T = band assembly</a:t>
            </a:r>
          </a:p>
        </p:txBody>
      </p:sp>
      <p:sp>
        <p:nvSpPr>
          <p:cNvPr id="734214" name="Text Box 6"/>
          <p:cNvSpPr txBox="1">
            <a:spLocks noChangeArrowheads="1"/>
          </p:cNvSpPr>
          <p:nvPr/>
        </p:nvSpPr>
        <p:spPr bwMode="auto">
          <a:xfrm>
            <a:off x="2362200" y="2413000"/>
            <a:ext cx="1089025" cy="4064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 music</a:t>
            </a:r>
          </a:p>
        </p:txBody>
      </p:sp>
      <p:sp>
        <p:nvSpPr>
          <p:cNvPr id="734215" name="Text Box 7"/>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34216" name="Text Box 8"/>
          <p:cNvSpPr txBox="1">
            <a:spLocks noChangeArrowheads="1"/>
          </p:cNvSpPr>
          <p:nvPr/>
        </p:nvSpPr>
        <p:spPr bwMode="auto">
          <a:xfrm>
            <a:off x="2362200" y="5029200"/>
            <a:ext cx="3149600" cy="396875"/>
          </a:xfrm>
          <a:prstGeom prst="rect">
            <a:avLst/>
          </a:prstGeom>
          <a:solidFill>
            <a:srgbClr val="00CC66">
              <a:alpha val="43137"/>
            </a:srgbClr>
          </a:solidFill>
          <a:ln w="9525" algn="ctr">
            <a:noFill/>
            <a:miter lim="800000"/>
            <a:headEnd/>
            <a:tailEnd/>
          </a:ln>
        </p:spPr>
        <p:txBody>
          <a:bodyPr wrap="none">
            <a:spAutoFit/>
          </a:bodyPr>
          <a:lstStyle/>
          <a:p>
            <a:r>
              <a:rPr lang="en-US" sz="2000" b="1"/>
              <a:t>C = another band assembly</a:t>
            </a:r>
          </a:p>
        </p:txBody>
      </p:sp>
      <p:sp>
        <p:nvSpPr>
          <p:cNvPr id="734217" name="Text Box 9"/>
          <p:cNvSpPr txBox="1">
            <a:spLocks noChangeArrowheads="1"/>
          </p:cNvSpPr>
          <p:nvPr/>
        </p:nvSpPr>
        <p:spPr bwMode="auto">
          <a:xfrm>
            <a:off x="3960813" y="2422525"/>
            <a:ext cx="1558925" cy="396875"/>
          </a:xfrm>
          <a:prstGeom prst="rect">
            <a:avLst/>
          </a:prstGeom>
          <a:noFill/>
          <a:ln w="9525">
            <a:noFill/>
            <a:miter lim="800000"/>
            <a:headEnd/>
            <a:tailEnd/>
          </a:ln>
        </p:spPr>
        <p:txBody>
          <a:bodyPr wrap="none">
            <a:spAutoFit/>
          </a:bodyPr>
          <a:lstStyle/>
          <a:p>
            <a:r>
              <a:rPr lang="en-US" sz="2000">
                <a:sym typeface="Wingdings" pitchFamily="2" charset="2"/>
              </a:rPr>
              <a:t>─ filled room</a:t>
            </a:r>
            <a:endParaRPr lang="en-US" sz="2000"/>
          </a:p>
        </p:txBody>
      </p:sp>
      <p:sp>
        <p:nvSpPr>
          <p:cNvPr id="734218" name="Text Box 10"/>
          <p:cNvSpPr txBox="1">
            <a:spLocks noChangeArrowheads="1"/>
          </p:cNvSpPr>
          <p:nvPr/>
        </p:nvSpPr>
        <p:spPr bwMode="auto">
          <a:xfrm>
            <a:off x="3962400" y="2940050"/>
            <a:ext cx="1905000" cy="366713"/>
          </a:xfrm>
          <a:prstGeom prst="rect">
            <a:avLst/>
          </a:prstGeom>
          <a:noFill/>
          <a:ln w="9525">
            <a:noFill/>
            <a:miter lim="800000"/>
            <a:headEnd/>
            <a:tailEnd/>
          </a:ln>
        </p:spPr>
        <p:txBody>
          <a:bodyPr>
            <a:spAutoFit/>
          </a:bodyPr>
          <a:lstStyle/>
          <a:p>
            <a:pPr>
              <a:lnSpc>
                <a:spcPct val="90000"/>
              </a:lnSpc>
            </a:pPr>
            <a:r>
              <a:rPr lang="en-US" sz="2000">
                <a:sym typeface="Wingdings" pitchFamily="2" charset="2"/>
              </a:rPr>
              <a:t>─</a:t>
            </a:r>
            <a:r>
              <a:rPr lang="en-US">
                <a:sym typeface="Wingdings" pitchFamily="2" charset="2"/>
              </a:rPr>
              <a:t>  </a:t>
            </a:r>
            <a:r>
              <a:rPr lang="en-US" sz="2000">
                <a:sym typeface="Wingdings" pitchFamily="2" charset="2"/>
              </a:rPr>
              <a:t>loud and fast </a:t>
            </a:r>
          </a:p>
        </p:txBody>
      </p:sp>
      <p:sp>
        <p:nvSpPr>
          <p:cNvPr id="734219" name="Rectangle 11"/>
          <p:cNvSpPr>
            <a:spLocks noChangeArrowheads="1"/>
          </p:cNvSpPr>
          <p:nvPr/>
        </p:nvSpPr>
        <p:spPr bwMode="auto">
          <a:xfrm>
            <a:off x="3962400" y="2362200"/>
            <a:ext cx="2133600" cy="2438400"/>
          </a:xfrm>
          <a:prstGeom prst="rect">
            <a:avLst/>
          </a:prstGeom>
          <a:solidFill>
            <a:srgbClr val="FF0000">
              <a:alpha val="39999"/>
            </a:srgbClr>
          </a:solidFill>
          <a:ln w="9525" algn="ctr">
            <a:noFill/>
            <a:miter lim="800000"/>
            <a:headEnd/>
            <a:tailEnd/>
          </a:ln>
        </p:spPr>
        <p:txBody>
          <a:bodyPr wrap="none" anchor="ctr"/>
          <a:lstStyle/>
          <a:p>
            <a:endParaRPr lang="en-US"/>
          </a:p>
        </p:txBody>
      </p:sp>
      <p:sp>
        <p:nvSpPr>
          <p:cNvPr id="734220" name="Text Box 12"/>
          <p:cNvSpPr txBox="1">
            <a:spLocks noChangeArrowheads="1"/>
          </p:cNvSpPr>
          <p:nvPr/>
        </p:nvSpPr>
        <p:spPr bwMode="auto">
          <a:xfrm>
            <a:off x="3962400" y="3624263"/>
            <a:ext cx="2076450" cy="8858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learned names</a:t>
            </a:r>
          </a:p>
          <a:p>
            <a:pPr>
              <a:lnSpc>
                <a:spcPct val="90000"/>
              </a:lnSpc>
            </a:pPr>
            <a:r>
              <a:rPr lang="en-US" sz="2000">
                <a:sym typeface="Wingdings" pitchFamily="2" charset="2"/>
              </a:rPr>
              <a:t>─</a:t>
            </a:r>
            <a:r>
              <a:rPr lang="en-US">
                <a:sym typeface="Wingdings" pitchFamily="2" charset="2"/>
              </a:rPr>
              <a:t> </a:t>
            </a:r>
            <a:r>
              <a:rPr lang="en-US" sz="2000">
                <a:sym typeface="Wingdings" pitchFamily="2" charset="2"/>
              </a:rPr>
              <a:t>drums keep beat</a:t>
            </a:r>
          </a:p>
          <a:p>
            <a:pPr lvl="1">
              <a:lnSpc>
                <a:spcPct val="90000"/>
              </a:lnSpc>
              <a:buFontTx/>
              <a:buChar char="•"/>
            </a:pPr>
            <a:endParaRPr lang="en-US" sz="2000"/>
          </a:p>
        </p:txBody>
      </p:sp>
      <p:sp>
        <p:nvSpPr>
          <p:cNvPr id="734221" name="Text Box 13"/>
          <p:cNvSpPr txBox="1">
            <a:spLocks noChangeArrowheads="1"/>
          </p:cNvSpPr>
          <p:nvPr/>
        </p:nvSpPr>
        <p:spPr bwMode="auto">
          <a:xfrm>
            <a:off x="2362200" y="3581400"/>
            <a:ext cx="165576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instruments</a:t>
            </a:r>
          </a:p>
        </p:txBody>
      </p:sp>
      <p:sp>
        <p:nvSpPr>
          <p:cNvPr id="44047" name="Text Box 14"/>
          <p:cNvSpPr txBox="1">
            <a:spLocks noChangeArrowheads="1"/>
          </p:cNvSpPr>
          <p:nvPr/>
        </p:nvSpPr>
        <p:spPr bwMode="auto">
          <a:xfrm>
            <a:off x="3200400" y="1508125"/>
            <a:ext cx="2895600" cy="396875"/>
          </a:xfrm>
          <a:prstGeom prst="rect">
            <a:avLst/>
          </a:prstGeom>
          <a:noFill/>
          <a:ln w="9525">
            <a:noFill/>
            <a:miter lim="800000"/>
            <a:headEnd/>
            <a:tailEnd/>
          </a:ln>
        </p:spPr>
        <p:txBody>
          <a:bodyPr>
            <a:spAutoFit/>
          </a:bodyPr>
          <a:lstStyle/>
          <a:p>
            <a:pPr algn="ctr">
              <a:spcBef>
                <a:spcPct val="50000"/>
              </a:spcBef>
            </a:pPr>
            <a:r>
              <a:rPr lang="en-US" sz="2000" b="1"/>
              <a:t>Title = Enjoying Music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4213"/>
                                        </p:tgtEl>
                                        <p:attrNameLst>
                                          <p:attrName>style.visibility</p:attrName>
                                        </p:attrNameLst>
                                      </p:cBhvr>
                                      <p:to>
                                        <p:strVal val="visible"/>
                                      </p:to>
                                    </p:set>
                                    <p:animEffect transition="in" filter="dissolve">
                                      <p:cBhvr>
                                        <p:cTn id="7" dur="500"/>
                                        <p:tgtEl>
                                          <p:spTgt spid="7342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4214"/>
                                        </p:tgtEl>
                                        <p:attrNameLst>
                                          <p:attrName>style.visibility</p:attrName>
                                        </p:attrNameLst>
                                      </p:cBhvr>
                                      <p:to>
                                        <p:strVal val="visible"/>
                                      </p:to>
                                    </p:set>
                                    <p:animEffect transition="in" filter="dissolve">
                                      <p:cBhvr>
                                        <p:cTn id="12" dur="500"/>
                                        <p:tgtEl>
                                          <p:spTgt spid="734214"/>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34221"/>
                                        </p:tgtEl>
                                        <p:attrNameLst>
                                          <p:attrName>style.visibility</p:attrName>
                                        </p:attrNameLst>
                                      </p:cBhvr>
                                      <p:to>
                                        <p:strVal val="visible"/>
                                      </p:to>
                                    </p:set>
                                    <p:animEffect transition="in" filter="dissolve">
                                      <p:cBhvr>
                                        <p:cTn id="16" dur="500"/>
                                        <p:tgtEl>
                                          <p:spTgt spid="734221"/>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nodePh="1">
                                  <p:stCondLst>
                                    <p:cond delay="0"/>
                                  </p:stCondLst>
                                  <p:endCondLst>
                                    <p:cond evt="begin" delay="0">
                                      <p:tn val="19"/>
                                    </p:cond>
                                  </p:endCondLst>
                                  <p:childTnLst>
                                    <p:set>
                                      <p:cBhvr>
                                        <p:cTn id="20" dur="1" fill="hold">
                                          <p:stCondLst>
                                            <p:cond delay="0"/>
                                          </p:stCondLst>
                                        </p:cTn>
                                        <p:tgtEl>
                                          <p:spTgt spid="734215"/>
                                        </p:tgtEl>
                                        <p:attrNameLst>
                                          <p:attrName>style.visibility</p:attrName>
                                        </p:attrNameLst>
                                      </p:cBhvr>
                                      <p:to>
                                        <p:strVal val="visible"/>
                                      </p:to>
                                    </p:set>
                                    <p:animEffect transition="in" filter="dissolve">
                                      <p:cBhvr>
                                        <p:cTn id="21" dur="500"/>
                                        <p:tgtEl>
                                          <p:spTgt spid="734215"/>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734217"/>
                                        </p:tgtEl>
                                        <p:attrNameLst>
                                          <p:attrName>style.visibility</p:attrName>
                                        </p:attrNameLst>
                                      </p:cBhvr>
                                      <p:to>
                                        <p:strVal val="visible"/>
                                      </p:to>
                                    </p:set>
                                    <p:animEffect transition="in" filter="dissolve">
                                      <p:cBhvr>
                                        <p:cTn id="25" dur="500"/>
                                        <p:tgtEl>
                                          <p:spTgt spid="734217"/>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734218"/>
                                        </p:tgtEl>
                                        <p:attrNameLst>
                                          <p:attrName>style.visibility</p:attrName>
                                        </p:attrNameLst>
                                      </p:cBhvr>
                                      <p:to>
                                        <p:strVal val="visible"/>
                                      </p:to>
                                    </p:set>
                                    <p:animEffect transition="in" filter="dissolve">
                                      <p:cBhvr>
                                        <p:cTn id="29" dur="500"/>
                                        <p:tgtEl>
                                          <p:spTgt spid="734218"/>
                                        </p:tgtEl>
                                      </p:cBhvr>
                                    </p:animEffect>
                                  </p:childTnLst>
                                </p:cTn>
                              </p:par>
                            </p:childTnLst>
                          </p:cTn>
                        </p:par>
                        <p:par>
                          <p:cTn id="30" fill="hold">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734220"/>
                                        </p:tgtEl>
                                        <p:attrNameLst>
                                          <p:attrName>style.visibility</p:attrName>
                                        </p:attrNameLst>
                                      </p:cBhvr>
                                      <p:to>
                                        <p:strVal val="visible"/>
                                      </p:to>
                                    </p:set>
                                    <p:animEffect transition="in" filter="dissolve">
                                      <p:cBhvr>
                                        <p:cTn id="33" dur="500"/>
                                        <p:tgtEl>
                                          <p:spTgt spid="734220"/>
                                        </p:tgtEl>
                                      </p:cBhvr>
                                    </p:animEffect>
                                  </p:childTnLst>
                                </p:cTn>
                              </p:par>
                              <p:par>
                                <p:cTn id="34" presetID="1" presetClass="entr" presetSubtype="0" fill="hold" grpId="0" nodeType="withEffect">
                                  <p:stCondLst>
                                    <p:cond delay="0"/>
                                  </p:stCondLst>
                                  <p:childTnLst>
                                    <p:set>
                                      <p:cBhvr>
                                        <p:cTn id="35" dur="1" fill="hold">
                                          <p:stCondLst>
                                            <p:cond delay="0"/>
                                          </p:stCondLst>
                                        </p:cTn>
                                        <p:tgtEl>
                                          <p:spTgt spid="7342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734216"/>
                                        </p:tgtEl>
                                        <p:attrNameLst>
                                          <p:attrName>style.visibility</p:attrName>
                                        </p:attrNameLst>
                                      </p:cBhvr>
                                      <p:to>
                                        <p:strVal val="visible"/>
                                      </p:to>
                                    </p:set>
                                    <p:animEffect transition="in" filter="dissolve">
                                      <p:cBhvr>
                                        <p:cTn id="40" dur="500"/>
                                        <p:tgtEl>
                                          <p:spTgt spid="734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3" grpId="0" animBg="1"/>
      <p:bldP spid="734214" grpId="0" animBg="1"/>
      <p:bldP spid="734215" grpId="0"/>
      <p:bldP spid="734216" grpId="0" animBg="1"/>
      <p:bldP spid="734217" grpId="0"/>
      <p:bldP spid="734218" grpId="0"/>
      <p:bldP spid="734219" grpId="0" animBg="1"/>
      <p:bldP spid="734220" grpId="0"/>
      <p:bldP spid="7342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3600" smtClean="0"/>
              <a:t>Why focus on the</a:t>
            </a:r>
            <a:br>
              <a:rPr lang="en-US" sz="3600" smtClean="0"/>
            </a:br>
            <a:r>
              <a:rPr lang="en-US" sz="3600" smtClean="0"/>
              <a:t>Summarizing Strategy?</a:t>
            </a:r>
          </a:p>
        </p:txBody>
      </p:sp>
      <p:sp>
        <p:nvSpPr>
          <p:cNvPr id="4099"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03506555-1755-46C5-A6A6-FEB7B767DCC3}" type="slidenum">
              <a:rPr lang="en-US" smtClean="0">
                <a:solidFill>
                  <a:schemeClr val="tx2"/>
                </a:solidFill>
                <a:latin typeface="Arial" pitchFamily="34" charset="0"/>
                <a:ea typeface="+mn-ea"/>
                <a:cs typeface="+mn-cs"/>
              </a:rPr>
              <a:pPr algn="r">
                <a:defRPr/>
              </a:pPr>
              <a:t>4</a:t>
            </a:fld>
            <a:endParaRPr lang="en-US" smtClean="0">
              <a:solidFill>
                <a:schemeClr val="tx2"/>
              </a:solidFill>
              <a:latin typeface="Arial" pitchFamily="34" charset="0"/>
              <a:ea typeface="+mn-ea"/>
              <a:cs typeface="+mn-cs"/>
            </a:endParaRPr>
          </a:p>
        </p:txBody>
      </p:sp>
      <p:sp>
        <p:nvSpPr>
          <p:cNvPr id="5" name="Rounded Rectangle 4"/>
          <p:cNvSpPr/>
          <p:nvPr/>
        </p:nvSpPr>
        <p:spPr>
          <a:xfrm>
            <a:off x="381000" y="23622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Perquisite for good writing</a:t>
            </a:r>
            <a:r>
              <a:rPr lang="en-US" dirty="0"/>
              <a:t>.</a:t>
            </a:r>
          </a:p>
        </p:txBody>
      </p:sp>
      <p:sp>
        <p:nvSpPr>
          <p:cNvPr id="6" name="Rounded Rectangle 5"/>
          <p:cNvSpPr/>
          <p:nvPr/>
        </p:nvSpPr>
        <p:spPr>
          <a:xfrm>
            <a:off x="304800" y="3200400"/>
            <a:ext cx="3505200" cy="1752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State Standard: Students will read and understand a variety of materials- need to be able to summarize to understand</a:t>
            </a:r>
            <a:endParaRPr lang="en-US" dirty="0"/>
          </a:p>
        </p:txBody>
      </p:sp>
      <p:sp>
        <p:nvSpPr>
          <p:cNvPr id="7" name="Rounded Rectangle 6"/>
          <p:cNvSpPr/>
          <p:nvPr/>
        </p:nvSpPr>
        <p:spPr>
          <a:xfrm>
            <a:off x="5334000" y="23622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Research validated strategy</a:t>
            </a:r>
            <a:r>
              <a:rPr lang="en-US" dirty="0"/>
              <a:t>.</a:t>
            </a:r>
          </a:p>
        </p:txBody>
      </p:sp>
      <p:sp>
        <p:nvSpPr>
          <p:cNvPr id="8" name="Rounded Rectangle 7"/>
          <p:cNvSpPr/>
          <p:nvPr/>
        </p:nvSpPr>
        <p:spPr>
          <a:xfrm>
            <a:off x="5334000" y="32766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Increases engagement in reading</a:t>
            </a:r>
            <a:endParaRPr lang="en-US" dirty="0"/>
          </a:p>
        </p:txBody>
      </p:sp>
      <p:sp>
        <p:nvSpPr>
          <p:cNvPr id="9" name="Rounded Rectangle 8"/>
          <p:cNvSpPr/>
          <p:nvPr/>
        </p:nvSpPr>
        <p:spPr>
          <a:xfrm>
            <a:off x="5334000" y="4114800"/>
            <a:ext cx="34290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CSAP asks summarizing questions </a:t>
            </a:r>
            <a:r>
              <a:rPr lang="en-US" dirty="0"/>
              <a:t>.</a:t>
            </a:r>
          </a:p>
        </p:txBody>
      </p:sp>
      <p:sp>
        <p:nvSpPr>
          <p:cNvPr id="10" name="Rounded Rectangle 9"/>
          <p:cNvSpPr/>
          <p:nvPr/>
        </p:nvSpPr>
        <p:spPr>
          <a:xfrm>
            <a:off x="304800" y="5029200"/>
            <a:ext cx="8534400" cy="1524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a:solidFill>
                  <a:schemeClr val="tx1"/>
                </a:solidFill>
              </a:rPr>
              <a:t>“When students can write a well-organized summary, it means they have mentally manipulated the information, understanding it, and are likely to remember and use it later: When students can summarize, they are ready for higher-order thinking skills such as making inference and analyzing what they read.”</a:t>
            </a:r>
            <a:endParaRPr lang="en-US" dirty="0"/>
          </a:p>
        </p:txBody>
      </p:sp>
      <p:pic>
        <p:nvPicPr>
          <p:cNvPr id="9226" name="Picture 10" descr="918285_homeworks.jpg"/>
          <p:cNvPicPr>
            <a:picLocks noChangeAspect="1"/>
          </p:cNvPicPr>
          <p:nvPr/>
        </p:nvPicPr>
        <p:blipFill>
          <a:blip r:embed="rId3" cstate="print"/>
          <a:srcRect/>
          <a:stretch>
            <a:fillRect/>
          </a:stretch>
        </p:blipFill>
        <p:spPr bwMode="auto">
          <a:xfrm>
            <a:off x="4038600" y="2895600"/>
            <a:ext cx="1190625" cy="15462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dissolv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304800"/>
            <a:ext cx="9144000" cy="685800"/>
          </a:xfrm>
          <a:noFill/>
        </p:spPr>
        <p:txBody>
          <a:bodyPr/>
          <a:lstStyle/>
          <a:p>
            <a:pPr eaLnBrk="1" hangingPunct="1"/>
            <a:r>
              <a:rPr lang="en-US" dirty="0" smtClean="0"/>
              <a:t>Color-Coding &amp; Informal Outlines</a:t>
            </a:r>
          </a:p>
        </p:txBody>
      </p:sp>
      <p:sp>
        <p:nvSpPr>
          <p:cNvPr id="45059" name="Rectangle 3"/>
          <p:cNvSpPr>
            <a:spLocks noChangeArrowheads="1"/>
          </p:cNvSpPr>
          <p:nvPr/>
        </p:nvSpPr>
        <p:spPr bwMode="auto">
          <a:xfrm>
            <a:off x="2362200" y="1524000"/>
            <a:ext cx="4343400" cy="48768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45060" name="Line 4"/>
          <p:cNvSpPr>
            <a:spLocks noChangeShapeType="1"/>
          </p:cNvSpPr>
          <p:nvPr/>
        </p:nvSpPr>
        <p:spPr bwMode="auto">
          <a:xfrm>
            <a:off x="2362200" y="2286000"/>
            <a:ext cx="4343400" cy="0"/>
          </a:xfrm>
          <a:prstGeom prst="line">
            <a:avLst/>
          </a:prstGeom>
          <a:noFill/>
          <a:ln w="9525">
            <a:solidFill>
              <a:schemeClr val="tx1"/>
            </a:solidFill>
            <a:round/>
            <a:headEnd/>
            <a:tailEnd/>
          </a:ln>
        </p:spPr>
        <p:txBody>
          <a:bodyPr wrap="none" anchor="ctr"/>
          <a:lstStyle/>
          <a:p>
            <a:endParaRPr lang="en-US"/>
          </a:p>
        </p:txBody>
      </p:sp>
      <p:sp>
        <p:nvSpPr>
          <p:cNvPr id="45061" name="Line 5"/>
          <p:cNvSpPr>
            <a:spLocks noChangeShapeType="1"/>
          </p:cNvSpPr>
          <p:nvPr/>
        </p:nvSpPr>
        <p:spPr bwMode="auto">
          <a:xfrm>
            <a:off x="3962400" y="2286000"/>
            <a:ext cx="0" cy="3429000"/>
          </a:xfrm>
          <a:prstGeom prst="line">
            <a:avLst/>
          </a:prstGeom>
          <a:noFill/>
          <a:ln w="9525">
            <a:solidFill>
              <a:schemeClr val="tx1"/>
            </a:solidFill>
            <a:round/>
            <a:headEnd/>
            <a:tailEnd/>
          </a:ln>
        </p:spPr>
        <p:txBody>
          <a:bodyPr wrap="none" anchor="ctr"/>
          <a:lstStyle/>
          <a:p>
            <a:endParaRPr lang="en-US"/>
          </a:p>
        </p:txBody>
      </p:sp>
      <p:sp>
        <p:nvSpPr>
          <p:cNvPr id="736262" name="Text Box 6"/>
          <p:cNvSpPr txBox="1">
            <a:spLocks noChangeArrowheads="1"/>
          </p:cNvSpPr>
          <p:nvPr/>
        </p:nvSpPr>
        <p:spPr bwMode="auto">
          <a:xfrm>
            <a:off x="2743200" y="1965325"/>
            <a:ext cx="3113088" cy="396875"/>
          </a:xfrm>
          <a:prstGeom prst="rect">
            <a:avLst/>
          </a:prstGeom>
          <a:solidFill>
            <a:srgbClr val="00CC66">
              <a:alpha val="39999"/>
            </a:srgbClr>
          </a:solidFill>
          <a:ln w="9525" algn="ctr">
            <a:noFill/>
            <a:miter lim="800000"/>
            <a:headEnd/>
            <a:tailEnd/>
          </a:ln>
        </p:spPr>
        <p:txBody>
          <a:bodyPr wrap="none">
            <a:spAutoFit/>
          </a:bodyPr>
          <a:lstStyle/>
          <a:p>
            <a:r>
              <a:rPr lang="en-US" sz="2000" b="1"/>
              <a:t>T = orchestra performance</a:t>
            </a:r>
          </a:p>
        </p:txBody>
      </p:sp>
      <p:sp>
        <p:nvSpPr>
          <p:cNvPr id="736263" name="Text Box 7"/>
          <p:cNvSpPr txBox="1">
            <a:spLocks noChangeArrowheads="1"/>
          </p:cNvSpPr>
          <p:nvPr/>
        </p:nvSpPr>
        <p:spPr bwMode="auto">
          <a:xfrm>
            <a:off x="2362200" y="2413000"/>
            <a:ext cx="1089025" cy="4064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 music</a:t>
            </a:r>
          </a:p>
        </p:txBody>
      </p:sp>
      <p:sp>
        <p:nvSpPr>
          <p:cNvPr id="736264" name="Text Box 8"/>
          <p:cNvSpPr txBox="1">
            <a:spLocks noChangeArrowheads="1"/>
          </p:cNvSpPr>
          <p:nvPr/>
        </p:nvSpPr>
        <p:spPr bwMode="auto">
          <a:xfrm>
            <a:off x="2362200" y="2955925"/>
            <a:ext cx="117951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sounds</a:t>
            </a:r>
          </a:p>
        </p:txBody>
      </p:sp>
      <p:sp>
        <p:nvSpPr>
          <p:cNvPr id="736265" name="Text Box 9"/>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36266" name="Text Box 10"/>
          <p:cNvSpPr txBox="1">
            <a:spLocks noChangeArrowheads="1"/>
          </p:cNvSpPr>
          <p:nvPr/>
        </p:nvSpPr>
        <p:spPr bwMode="auto">
          <a:xfrm>
            <a:off x="2543175" y="5715000"/>
            <a:ext cx="1935163" cy="396875"/>
          </a:xfrm>
          <a:prstGeom prst="rect">
            <a:avLst/>
          </a:prstGeom>
          <a:solidFill>
            <a:srgbClr val="00CC66">
              <a:alpha val="43137"/>
            </a:srgbClr>
          </a:solidFill>
          <a:ln w="9525" algn="ctr">
            <a:noFill/>
            <a:miter lim="800000"/>
            <a:headEnd/>
            <a:tailEnd/>
          </a:ln>
        </p:spPr>
        <p:txBody>
          <a:bodyPr wrap="none">
            <a:spAutoFit/>
          </a:bodyPr>
          <a:lstStyle/>
          <a:p>
            <a:r>
              <a:rPr lang="en-US" sz="2000" b="1"/>
              <a:t>C = a great time</a:t>
            </a:r>
          </a:p>
        </p:txBody>
      </p:sp>
      <p:sp>
        <p:nvSpPr>
          <p:cNvPr id="736267" name="Text Box 11"/>
          <p:cNvSpPr txBox="1">
            <a:spLocks noChangeArrowheads="1"/>
          </p:cNvSpPr>
          <p:nvPr/>
        </p:nvSpPr>
        <p:spPr bwMode="auto">
          <a:xfrm>
            <a:off x="3960813" y="2422525"/>
            <a:ext cx="2135187" cy="396875"/>
          </a:xfrm>
          <a:prstGeom prst="rect">
            <a:avLst/>
          </a:prstGeom>
          <a:noFill/>
          <a:ln w="9525">
            <a:noFill/>
            <a:miter lim="800000"/>
            <a:headEnd/>
            <a:tailEnd/>
          </a:ln>
        </p:spPr>
        <p:txBody>
          <a:bodyPr wrap="none">
            <a:spAutoFit/>
          </a:bodyPr>
          <a:lstStyle/>
          <a:p>
            <a:r>
              <a:rPr lang="en-US" sz="2000">
                <a:sym typeface="Wingdings" pitchFamily="2" charset="2"/>
              </a:rPr>
              <a:t>─ filled auditorium</a:t>
            </a:r>
            <a:endParaRPr lang="en-US" sz="2000"/>
          </a:p>
        </p:txBody>
      </p:sp>
      <p:sp>
        <p:nvSpPr>
          <p:cNvPr id="736268" name="Text Box 12"/>
          <p:cNvSpPr txBox="1">
            <a:spLocks noChangeArrowheads="1"/>
          </p:cNvSpPr>
          <p:nvPr/>
        </p:nvSpPr>
        <p:spPr bwMode="auto">
          <a:xfrm>
            <a:off x="3962400" y="2940050"/>
            <a:ext cx="933450" cy="641350"/>
          </a:xfrm>
          <a:prstGeom prst="rect">
            <a:avLst/>
          </a:prstGeom>
          <a:noFill/>
          <a:ln w="9525">
            <a:noFill/>
            <a:miter lim="800000"/>
            <a:headEnd/>
            <a:tailEnd/>
          </a:ln>
        </p:spPr>
        <p:txBody>
          <a:bodyPr wrap="none">
            <a:spAutoFit/>
          </a:bodyPr>
          <a:lstStyle/>
          <a:p>
            <a:pPr>
              <a:lnSpc>
                <a:spcPct val="90000"/>
              </a:lnSpc>
            </a:pPr>
            <a:r>
              <a:rPr lang="en-US" sz="2000">
                <a:sym typeface="Wingdings" pitchFamily="2" charset="2"/>
              </a:rPr>
              <a:t>─ quiet</a:t>
            </a:r>
          </a:p>
          <a:p>
            <a:pPr>
              <a:lnSpc>
                <a:spcPct val="90000"/>
              </a:lnSpc>
            </a:pPr>
            <a:r>
              <a:rPr lang="en-US" sz="2000">
                <a:sym typeface="Wingdings" pitchFamily="2" charset="2"/>
              </a:rPr>
              <a:t>─</a:t>
            </a:r>
            <a:r>
              <a:rPr lang="en-US">
                <a:sym typeface="Wingdings" pitchFamily="2" charset="2"/>
              </a:rPr>
              <a:t>  </a:t>
            </a:r>
            <a:r>
              <a:rPr lang="en-US" sz="2000">
                <a:sym typeface="Wingdings" pitchFamily="2" charset="2"/>
              </a:rPr>
              <a:t>loud</a:t>
            </a:r>
          </a:p>
        </p:txBody>
      </p:sp>
      <p:sp>
        <p:nvSpPr>
          <p:cNvPr id="736269" name="Rectangle 13"/>
          <p:cNvSpPr>
            <a:spLocks noChangeArrowheads="1"/>
          </p:cNvSpPr>
          <p:nvPr/>
        </p:nvSpPr>
        <p:spPr bwMode="auto">
          <a:xfrm>
            <a:off x="3962400" y="2438400"/>
            <a:ext cx="2133600" cy="2895600"/>
          </a:xfrm>
          <a:prstGeom prst="rect">
            <a:avLst/>
          </a:prstGeom>
          <a:solidFill>
            <a:srgbClr val="FF0000">
              <a:alpha val="39999"/>
            </a:srgbClr>
          </a:solidFill>
          <a:ln w="9525" algn="ctr">
            <a:noFill/>
            <a:miter lim="800000"/>
            <a:headEnd/>
            <a:tailEnd/>
          </a:ln>
        </p:spPr>
        <p:txBody>
          <a:bodyPr wrap="none" anchor="ctr"/>
          <a:lstStyle/>
          <a:p>
            <a:endParaRPr lang="en-US"/>
          </a:p>
        </p:txBody>
      </p:sp>
      <p:sp>
        <p:nvSpPr>
          <p:cNvPr id="736270" name="Text Box 14"/>
          <p:cNvSpPr txBox="1">
            <a:spLocks noChangeArrowheads="1"/>
          </p:cNvSpPr>
          <p:nvPr/>
        </p:nvSpPr>
        <p:spPr bwMode="auto">
          <a:xfrm>
            <a:off x="3962400" y="3624263"/>
            <a:ext cx="1751013" cy="1709737"/>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name</a:t>
            </a:r>
          </a:p>
          <a:p>
            <a:pPr>
              <a:lnSpc>
                <a:spcPct val="90000"/>
              </a:lnSpc>
            </a:pPr>
            <a:r>
              <a:rPr lang="en-US" sz="2000">
                <a:sym typeface="Wingdings" pitchFamily="2" charset="2"/>
              </a:rPr>
              <a:t>─</a:t>
            </a:r>
            <a:r>
              <a:rPr lang="en-US">
                <a:sym typeface="Wingdings" pitchFamily="2" charset="2"/>
              </a:rPr>
              <a:t> </a:t>
            </a:r>
            <a:r>
              <a:rPr lang="en-US" sz="2000">
                <a:sym typeface="Wingdings" pitchFamily="2" charset="2"/>
              </a:rPr>
              <a:t>percussion</a:t>
            </a:r>
          </a:p>
          <a:p>
            <a:pPr lvl="1">
              <a:lnSpc>
                <a:spcPct val="90000"/>
              </a:lnSpc>
              <a:buFontTx/>
              <a:buChar char="•"/>
            </a:pPr>
            <a:r>
              <a:rPr lang="en-US" sz="2000"/>
              <a:t> marching</a:t>
            </a:r>
          </a:p>
          <a:p>
            <a:pPr lvl="1">
              <a:lnSpc>
                <a:spcPct val="90000"/>
              </a:lnSpc>
              <a:buFontTx/>
              <a:buChar char="•"/>
            </a:pPr>
            <a:r>
              <a:rPr lang="en-US" sz="2000"/>
              <a:t> drums</a:t>
            </a:r>
          </a:p>
          <a:p>
            <a:pPr lvl="1">
              <a:lnSpc>
                <a:spcPct val="90000"/>
              </a:lnSpc>
              <a:buFontTx/>
              <a:buChar char="•"/>
            </a:pPr>
            <a:r>
              <a:rPr lang="en-US" sz="2000"/>
              <a:t> triangles</a:t>
            </a:r>
          </a:p>
          <a:p>
            <a:pPr lvl="1">
              <a:lnSpc>
                <a:spcPct val="90000"/>
              </a:lnSpc>
              <a:buFontTx/>
              <a:buChar char="•"/>
            </a:pPr>
            <a:endParaRPr lang="en-US" sz="2000"/>
          </a:p>
        </p:txBody>
      </p:sp>
      <p:sp>
        <p:nvSpPr>
          <p:cNvPr id="736273" name="Text Box 17"/>
          <p:cNvSpPr txBox="1">
            <a:spLocks noChangeArrowheads="1"/>
          </p:cNvSpPr>
          <p:nvPr/>
        </p:nvSpPr>
        <p:spPr bwMode="auto">
          <a:xfrm>
            <a:off x="2362200" y="3581400"/>
            <a:ext cx="165576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instruments</a:t>
            </a:r>
          </a:p>
        </p:txBody>
      </p:sp>
      <p:sp>
        <p:nvSpPr>
          <p:cNvPr id="45072" name="Text Box 18"/>
          <p:cNvSpPr txBox="1">
            <a:spLocks noChangeArrowheads="1"/>
          </p:cNvSpPr>
          <p:nvPr/>
        </p:nvSpPr>
        <p:spPr bwMode="auto">
          <a:xfrm>
            <a:off x="3200400" y="1508125"/>
            <a:ext cx="2895600" cy="396875"/>
          </a:xfrm>
          <a:prstGeom prst="rect">
            <a:avLst/>
          </a:prstGeom>
          <a:noFill/>
          <a:ln w="9525">
            <a:noFill/>
            <a:miter lim="800000"/>
            <a:headEnd/>
            <a:tailEnd/>
          </a:ln>
        </p:spPr>
        <p:txBody>
          <a:bodyPr>
            <a:spAutoFit/>
          </a:bodyPr>
          <a:lstStyle/>
          <a:p>
            <a:pPr algn="ctr">
              <a:spcBef>
                <a:spcPct val="50000"/>
              </a:spcBef>
            </a:pPr>
            <a:r>
              <a:rPr lang="en-US" sz="2000" b="1"/>
              <a:t>Title = Enjoying Music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6262"/>
                                        </p:tgtEl>
                                        <p:attrNameLst>
                                          <p:attrName>style.visibility</p:attrName>
                                        </p:attrNameLst>
                                      </p:cBhvr>
                                      <p:to>
                                        <p:strVal val="visible"/>
                                      </p:to>
                                    </p:set>
                                    <p:animEffect transition="in" filter="dissolve">
                                      <p:cBhvr>
                                        <p:cTn id="7" dur="500"/>
                                        <p:tgtEl>
                                          <p:spTgt spid="73626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6263"/>
                                        </p:tgtEl>
                                        <p:attrNameLst>
                                          <p:attrName>style.visibility</p:attrName>
                                        </p:attrNameLst>
                                      </p:cBhvr>
                                      <p:to>
                                        <p:strVal val="visible"/>
                                      </p:to>
                                    </p:set>
                                    <p:animEffect transition="in" filter="dissolve">
                                      <p:cBhvr>
                                        <p:cTn id="12" dur="500"/>
                                        <p:tgtEl>
                                          <p:spTgt spid="736263"/>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36264"/>
                                        </p:tgtEl>
                                        <p:attrNameLst>
                                          <p:attrName>style.visibility</p:attrName>
                                        </p:attrNameLst>
                                      </p:cBhvr>
                                      <p:to>
                                        <p:strVal val="visible"/>
                                      </p:to>
                                    </p:set>
                                    <p:animEffect transition="in" filter="dissolve">
                                      <p:cBhvr>
                                        <p:cTn id="16" dur="500"/>
                                        <p:tgtEl>
                                          <p:spTgt spid="736264"/>
                                        </p:tgtEl>
                                      </p:cBhvr>
                                    </p:animEffect>
                                  </p:childTnLst>
                                </p:cTn>
                              </p:par>
                            </p:childTnLst>
                          </p:cTn>
                        </p:par>
                        <p:par>
                          <p:cTn id="17" fill="hold">
                            <p:stCondLst>
                              <p:cond delay="1000"/>
                            </p:stCondLst>
                            <p:childTnLst>
                              <p:par>
                                <p:cTn id="18" presetID="9" presetClass="entr" presetSubtype="0" fill="hold" grpId="0" nodeType="afterEffect">
                                  <p:stCondLst>
                                    <p:cond delay="0"/>
                                  </p:stCondLst>
                                  <p:childTnLst>
                                    <p:set>
                                      <p:cBhvr>
                                        <p:cTn id="19" dur="1" fill="hold">
                                          <p:stCondLst>
                                            <p:cond delay="0"/>
                                          </p:stCondLst>
                                        </p:cTn>
                                        <p:tgtEl>
                                          <p:spTgt spid="736273"/>
                                        </p:tgtEl>
                                        <p:attrNameLst>
                                          <p:attrName>style.visibility</p:attrName>
                                        </p:attrNameLst>
                                      </p:cBhvr>
                                      <p:to>
                                        <p:strVal val="visible"/>
                                      </p:to>
                                    </p:set>
                                    <p:animEffect transition="in" filter="dissolve">
                                      <p:cBhvr>
                                        <p:cTn id="20" dur="500"/>
                                        <p:tgtEl>
                                          <p:spTgt spid="736273"/>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nodePh="1">
                                  <p:stCondLst>
                                    <p:cond delay="0"/>
                                  </p:stCondLst>
                                  <p:endCondLst>
                                    <p:cond evt="begin" delay="0">
                                      <p:tn val="23"/>
                                    </p:cond>
                                  </p:endCondLst>
                                  <p:childTnLst>
                                    <p:set>
                                      <p:cBhvr>
                                        <p:cTn id="24" dur="1" fill="hold">
                                          <p:stCondLst>
                                            <p:cond delay="0"/>
                                          </p:stCondLst>
                                        </p:cTn>
                                        <p:tgtEl>
                                          <p:spTgt spid="736265"/>
                                        </p:tgtEl>
                                        <p:attrNameLst>
                                          <p:attrName>style.visibility</p:attrName>
                                        </p:attrNameLst>
                                      </p:cBhvr>
                                      <p:to>
                                        <p:strVal val="visible"/>
                                      </p:to>
                                    </p:set>
                                    <p:animEffect transition="in" filter="dissolve">
                                      <p:cBhvr>
                                        <p:cTn id="25" dur="500"/>
                                        <p:tgtEl>
                                          <p:spTgt spid="736265"/>
                                        </p:tgtEl>
                                      </p:cBhvr>
                                    </p:animEffect>
                                  </p:childTnLst>
                                </p:cTn>
                              </p:par>
                            </p:childTnLst>
                          </p:cTn>
                        </p:par>
                        <p:par>
                          <p:cTn id="26" fill="hold">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736267"/>
                                        </p:tgtEl>
                                        <p:attrNameLst>
                                          <p:attrName>style.visibility</p:attrName>
                                        </p:attrNameLst>
                                      </p:cBhvr>
                                      <p:to>
                                        <p:strVal val="visible"/>
                                      </p:to>
                                    </p:set>
                                    <p:animEffect transition="in" filter="dissolve">
                                      <p:cBhvr>
                                        <p:cTn id="29" dur="500"/>
                                        <p:tgtEl>
                                          <p:spTgt spid="736267"/>
                                        </p:tgtEl>
                                      </p:cBhvr>
                                    </p:animEffect>
                                  </p:childTnLst>
                                </p:cTn>
                              </p:par>
                            </p:childTnLst>
                          </p:cTn>
                        </p:par>
                        <p:par>
                          <p:cTn id="30" fill="hold">
                            <p:stCondLst>
                              <p:cond delay="1000"/>
                            </p:stCondLst>
                            <p:childTnLst>
                              <p:par>
                                <p:cTn id="31" presetID="9" presetClass="entr" presetSubtype="0" fill="hold" nodeType="afterEffect">
                                  <p:stCondLst>
                                    <p:cond delay="0"/>
                                  </p:stCondLst>
                                  <p:childTnLst>
                                    <p:set>
                                      <p:cBhvr>
                                        <p:cTn id="32" dur="1" fill="hold">
                                          <p:stCondLst>
                                            <p:cond delay="0"/>
                                          </p:stCondLst>
                                        </p:cTn>
                                        <p:tgtEl>
                                          <p:spTgt spid="736268"/>
                                        </p:tgtEl>
                                        <p:attrNameLst>
                                          <p:attrName>style.visibility</p:attrName>
                                        </p:attrNameLst>
                                      </p:cBhvr>
                                      <p:to>
                                        <p:strVal val="visible"/>
                                      </p:to>
                                    </p:set>
                                    <p:animEffect transition="in" filter="dissolve">
                                      <p:cBhvr>
                                        <p:cTn id="33" dur="500"/>
                                        <p:tgtEl>
                                          <p:spTgt spid="736268"/>
                                        </p:tgtEl>
                                      </p:cBhvr>
                                    </p:animEffect>
                                  </p:childTnLst>
                                </p:cTn>
                              </p:par>
                            </p:childTnLst>
                          </p:cTn>
                        </p:par>
                        <p:par>
                          <p:cTn id="34" fill="hold">
                            <p:stCondLst>
                              <p:cond delay="1500"/>
                            </p:stCondLst>
                            <p:childTnLst>
                              <p:par>
                                <p:cTn id="35" presetID="9" presetClass="entr" presetSubtype="0" fill="hold" nodeType="afterEffect">
                                  <p:stCondLst>
                                    <p:cond delay="0"/>
                                  </p:stCondLst>
                                  <p:childTnLst>
                                    <p:set>
                                      <p:cBhvr>
                                        <p:cTn id="36" dur="1" fill="hold">
                                          <p:stCondLst>
                                            <p:cond delay="0"/>
                                          </p:stCondLst>
                                        </p:cTn>
                                        <p:tgtEl>
                                          <p:spTgt spid="736270"/>
                                        </p:tgtEl>
                                        <p:attrNameLst>
                                          <p:attrName>style.visibility</p:attrName>
                                        </p:attrNameLst>
                                      </p:cBhvr>
                                      <p:to>
                                        <p:strVal val="visible"/>
                                      </p:to>
                                    </p:set>
                                    <p:animEffect transition="in" filter="dissolve">
                                      <p:cBhvr>
                                        <p:cTn id="37" dur="500"/>
                                        <p:tgtEl>
                                          <p:spTgt spid="736270"/>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73626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736266"/>
                                        </p:tgtEl>
                                        <p:attrNameLst>
                                          <p:attrName>style.visibility</p:attrName>
                                        </p:attrNameLst>
                                      </p:cBhvr>
                                      <p:to>
                                        <p:strVal val="visible"/>
                                      </p:to>
                                    </p:set>
                                    <p:animEffect transition="in" filter="dissolve">
                                      <p:cBhvr>
                                        <p:cTn id="44" dur="500"/>
                                        <p:tgtEl>
                                          <p:spTgt spid="736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6262" grpId="0" animBg="1"/>
      <p:bldP spid="736263" grpId="0" animBg="1"/>
      <p:bldP spid="736264" grpId="0" animBg="1"/>
      <p:bldP spid="736265" grpId="0"/>
      <p:bldP spid="736267" grpId="0"/>
      <p:bldP spid="736269" grpId="0" animBg="1"/>
      <p:bldP spid="73627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AAF9387E-A4A1-4454-AB54-51D1FB7CF555}" type="slidenum">
              <a:rPr lang="en-US" smtClean="0">
                <a:solidFill>
                  <a:schemeClr val="tx2"/>
                </a:solidFill>
                <a:latin typeface="Arial" pitchFamily="34" charset="0"/>
                <a:ea typeface="+mn-ea"/>
                <a:cs typeface="+mn-cs"/>
              </a:rPr>
              <a:pPr algn="r">
                <a:defRPr/>
              </a:pPr>
              <a:t>41</a:t>
            </a:fld>
            <a:endParaRPr lang="en-US" smtClean="0">
              <a:solidFill>
                <a:schemeClr val="tx2"/>
              </a:solidFill>
              <a:latin typeface="Arial" pitchFamily="34" charset="0"/>
              <a:ea typeface="+mn-ea"/>
              <a:cs typeface="+mn-cs"/>
            </a:endParaRPr>
          </a:p>
        </p:txBody>
      </p:sp>
      <p:sp>
        <p:nvSpPr>
          <p:cNvPr id="46083" name="Rectangle 2"/>
          <p:cNvSpPr>
            <a:spLocks noGrp="1" noChangeArrowheads="1"/>
          </p:cNvSpPr>
          <p:nvPr>
            <p:ph type="title"/>
          </p:nvPr>
        </p:nvSpPr>
        <p:spPr>
          <a:xfrm>
            <a:off x="0" y="381000"/>
            <a:ext cx="9144000" cy="685800"/>
          </a:xfrm>
          <a:noFill/>
        </p:spPr>
        <p:txBody>
          <a:bodyPr/>
          <a:lstStyle/>
          <a:p>
            <a:pPr eaLnBrk="1" hangingPunct="1"/>
            <a:r>
              <a:rPr lang="en-US" dirty="0" smtClean="0"/>
              <a:t>Informal Outlines</a:t>
            </a:r>
          </a:p>
        </p:txBody>
      </p:sp>
      <p:sp>
        <p:nvSpPr>
          <p:cNvPr id="46084" name="Rectangle 3"/>
          <p:cNvSpPr>
            <a:spLocks noChangeArrowheads="1"/>
          </p:cNvSpPr>
          <p:nvPr/>
        </p:nvSpPr>
        <p:spPr bwMode="auto">
          <a:xfrm>
            <a:off x="2362200" y="1371600"/>
            <a:ext cx="4343400" cy="51816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46085" name="Line 4"/>
          <p:cNvSpPr>
            <a:spLocks noChangeShapeType="1"/>
          </p:cNvSpPr>
          <p:nvPr/>
        </p:nvSpPr>
        <p:spPr bwMode="auto">
          <a:xfrm>
            <a:off x="2362200" y="1905000"/>
            <a:ext cx="4343400" cy="0"/>
          </a:xfrm>
          <a:prstGeom prst="line">
            <a:avLst/>
          </a:prstGeom>
          <a:noFill/>
          <a:ln w="9525">
            <a:solidFill>
              <a:schemeClr val="tx1"/>
            </a:solidFill>
            <a:round/>
            <a:headEnd/>
            <a:tailEnd/>
          </a:ln>
        </p:spPr>
        <p:txBody>
          <a:bodyPr wrap="none" anchor="ctr"/>
          <a:lstStyle/>
          <a:p>
            <a:endParaRPr lang="en-US"/>
          </a:p>
        </p:txBody>
      </p:sp>
      <p:sp>
        <p:nvSpPr>
          <p:cNvPr id="46086" name="Line 5"/>
          <p:cNvSpPr>
            <a:spLocks noChangeShapeType="1"/>
          </p:cNvSpPr>
          <p:nvPr/>
        </p:nvSpPr>
        <p:spPr bwMode="auto">
          <a:xfrm>
            <a:off x="3962400" y="1905000"/>
            <a:ext cx="0" cy="3733800"/>
          </a:xfrm>
          <a:prstGeom prst="line">
            <a:avLst/>
          </a:prstGeom>
          <a:noFill/>
          <a:ln w="9525">
            <a:solidFill>
              <a:schemeClr val="tx1"/>
            </a:solidFill>
            <a:round/>
            <a:headEnd/>
            <a:tailEnd/>
          </a:ln>
        </p:spPr>
        <p:txBody>
          <a:bodyPr wrap="none" anchor="ctr"/>
          <a:lstStyle/>
          <a:p>
            <a:endParaRPr lang="en-US"/>
          </a:p>
        </p:txBody>
      </p:sp>
      <p:sp>
        <p:nvSpPr>
          <p:cNvPr id="174086" name="Text Box 6"/>
          <p:cNvSpPr txBox="1">
            <a:spLocks noChangeArrowheads="1"/>
          </p:cNvSpPr>
          <p:nvPr/>
        </p:nvSpPr>
        <p:spPr bwMode="auto">
          <a:xfrm>
            <a:off x="2743200" y="1524000"/>
            <a:ext cx="2500313" cy="396875"/>
          </a:xfrm>
          <a:prstGeom prst="rect">
            <a:avLst/>
          </a:prstGeom>
          <a:solidFill>
            <a:srgbClr val="00CC66">
              <a:alpha val="39999"/>
            </a:srgbClr>
          </a:solidFill>
          <a:ln w="9525" algn="ctr">
            <a:noFill/>
            <a:miter lim="800000"/>
            <a:headEnd/>
            <a:tailEnd/>
          </a:ln>
        </p:spPr>
        <p:txBody>
          <a:bodyPr wrap="none">
            <a:spAutoFit/>
          </a:bodyPr>
          <a:lstStyle/>
          <a:p>
            <a:r>
              <a:rPr lang="en-US" sz="2000" b="1"/>
              <a:t>T = A Great Summer</a:t>
            </a:r>
          </a:p>
        </p:txBody>
      </p:sp>
      <p:sp>
        <p:nvSpPr>
          <p:cNvPr id="174087" name="Text Box 7"/>
          <p:cNvSpPr txBox="1">
            <a:spLocks noChangeArrowheads="1"/>
          </p:cNvSpPr>
          <p:nvPr/>
        </p:nvSpPr>
        <p:spPr bwMode="auto">
          <a:xfrm>
            <a:off x="2489200" y="2133600"/>
            <a:ext cx="1244600" cy="4064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 Fishing</a:t>
            </a:r>
          </a:p>
        </p:txBody>
      </p:sp>
      <p:sp>
        <p:nvSpPr>
          <p:cNvPr id="174088" name="Text Box 8"/>
          <p:cNvSpPr txBox="1">
            <a:spLocks noChangeArrowheads="1"/>
          </p:cNvSpPr>
          <p:nvPr/>
        </p:nvSpPr>
        <p:spPr bwMode="auto">
          <a:xfrm>
            <a:off x="2362200" y="3810000"/>
            <a:ext cx="1681163" cy="3968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a:t>
            </a:r>
            <a:r>
              <a:rPr lang="en-US" sz="2000"/>
              <a:t> New Friend</a:t>
            </a:r>
          </a:p>
        </p:txBody>
      </p:sp>
      <p:sp>
        <p:nvSpPr>
          <p:cNvPr id="174089" name="Text Box 9"/>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174090" name="Text Box 10"/>
          <p:cNvSpPr txBox="1">
            <a:spLocks noChangeArrowheads="1"/>
          </p:cNvSpPr>
          <p:nvPr/>
        </p:nvSpPr>
        <p:spPr bwMode="auto">
          <a:xfrm>
            <a:off x="2543175" y="6156325"/>
            <a:ext cx="1935163" cy="396875"/>
          </a:xfrm>
          <a:prstGeom prst="rect">
            <a:avLst/>
          </a:prstGeom>
          <a:solidFill>
            <a:srgbClr val="00CC66">
              <a:alpha val="43137"/>
            </a:srgbClr>
          </a:solidFill>
          <a:ln w="9525" algn="ctr">
            <a:noFill/>
            <a:miter lim="800000"/>
            <a:headEnd/>
            <a:tailEnd/>
          </a:ln>
        </p:spPr>
        <p:txBody>
          <a:bodyPr wrap="none">
            <a:spAutoFit/>
          </a:bodyPr>
          <a:lstStyle/>
          <a:p>
            <a:r>
              <a:rPr lang="en-US" sz="2000" b="1"/>
              <a:t>C = a great time</a:t>
            </a:r>
          </a:p>
        </p:txBody>
      </p:sp>
      <p:sp>
        <p:nvSpPr>
          <p:cNvPr id="174091" name="Text Box 11"/>
          <p:cNvSpPr txBox="1">
            <a:spLocks noChangeArrowheads="1"/>
          </p:cNvSpPr>
          <p:nvPr/>
        </p:nvSpPr>
        <p:spPr bwMode="auto">
          <a:xfrm>
            <a:off x="4038600" y="2057400"/>
            <a:ext cx="1257300" cy="396875"/>
          </a:xfrm>
          <a:prstGeom prst="rect">
            <a:avLst/>
          </a:prstGeom>
          <a:noFill/>
          <a:ln w="9525">
            <a:noFill/>
            <a:miter lim="800000"/>
            <a:headEnd/>
            <a:tailEnd/>
          </a:ln>
        </p:spPr>
        <p:txBody>
          <a:bodyPr wrap="none">
            <a:spAutoFit/>
          </a:bodyPr>
          <a:lstStyle/>
          <a:p>
            <a:r>
              <a:rPr lang="en-US" sz="2000">
                <a:sym typeface="Wingdings" pitchFamily="2" charset="2"/>
              </a:rPr>
              <a:t>─ learning</a:t>
            </a:r>
            <a:endParaRPr lang="en-US" sz="2000"/>
          </a:p>
        </p:txBody>
      </p:sp>
      <p:sp>
        <p:nvSpPr>
          <p:cNvPr id="174092" name="Text Box 12"/>
          <p:cNvSpPr txBox="1">
            <a:spLocks noChangeArrowheads="1"/>
          </p:cNvSpPr>
          <p:nvPr/>
        </p:nvSpPr>
        <p:spPr bwMode="auto">
          <a:xfrm>
            <a:off x="4019550" y="2286000"/>
            <a:ext cx="1771650" cy="396875"/>
          </a:xfrm>
          <a:prstGeom prst="rect">
            <a:avLst/>
          </a:prstGeom>
          <a:noFill/>
          <a:ln w="9525">
            <a:noFill/>
            <a:miter lim="800000"/>
            <a:headEnd/>
            <a:tailEnd/>
          </a:ln>
        </p:spPr>
        <p:txBody>
          <a:bodyPr wrap="none">
            <a:spAutoFit/>
          </a:bodyPr>
          <a:lstStyle/>
          <a:p>
            <a:pPr lvl="1">
              <a:buFontTx/>
              <a:buChar char="•"/>
            </a:pPr>
            <a:r>
              <a:rPr lang="en-US" sz="2000">
                <a:sym typeface="Wingdings" pitchFamily="2" charset="2"/>
              </a:rPr>
              <a:t> since five</a:t>
            </a:r>
            <a:endParaRPr lang="en-US" sz="2000"/>
          </a:p>
        </p:txBody>
      </p:sp>
      <p:sp>
        <p:nvSpPr>
          <p:cNvPr id="174093" name="Text Box 13"/>
          <p:cNvSpPr txBox="1">
            <a:spLocks noChangeArrowheads="1"/>
          </p:cNvSpPr>
          <p:nvPr/>
        </p:nvSpPr>
        <p:spPr bwMode="auto">
          <a:xfrm>
            <a:off x="4062413" y="2590800"/>
            <a:ext cx="2109787" cy="1190625"/>
          </a:xfrm>
          <a:prstGeom prst="rect">
            <a:avLst/>
          </a:prstGeom>
          <a:noFill/>
          <a:ln w="9525">
            <a:noFill/>
            <a:miter lim="800000"/>
            <a:headEnd/>
            <a:tailEnd/>
          </a:ln>
        </p:spPr>
        <p:txBody>
          <a:bodyPr wrap="none">
            <a:spAutoFit/>
          </a:bodyPr>
          <a:lstStyle/>
          <a:p>
            <a:pPr>
              <a:lnSpc>
                <a:spcPct val="90000"/>
              </a:lnSpc>
            </a:pPr>
            <a:r>
              <a:rPr lang="en-US" sz="2000">
                <a:sym typeface="Wingdings" pitchFamily="2" charset="2"/>
              </a:rPr>
              <a:t>─ no help</a:t>
            </a:r>
          </a:p>
          <a:p>
            <a:pPr lvl="1">
              <a:lnSpc>
                <a:spcPct val="90000"/>
              </a:lnSpc>
              <a:buFontTx/>
              <a:buChar char="•"/>
            </a:pPr>
            <a:r>
              <a:rPr lang="en-US" sz="2000"/>
              <a:t> set up rod</a:t>
            </a:r>
          </a:p>
          <a:p>
            <a:pPr lvl="1">
              <a:lnSpc>
                <a:spcPct val="90000"/>
              </a:lnSpc>
              <a:buFontTx/>
              <a:buChar char="•"/>
            </a:pPr>
            <a:r>
              <a:rPr lang="en-US" sz="2000"/>
              <a:t> caught trout</a:t>
            </a:r>
          </a:p>
          <a:p>
            <a:pPr lvl="1">
              <a:lnSpc>
                <a:spcPct val="90000"/>
              </a:lnSpc>
              <a:buFontTx/>
              <a:buChar char="•"/>
            </a:pPr>
            <a:r>
              <a:rPr lang="en-US" sz="2000"/>
              <a:t> cleaned trout</a:t>
            </a:r>
          </a:p>
        </p:txBody>
      </p:sp>
      <p:sp>
        <p:nvSpPr>
          <p:cNvPr id="174094" name="Text Box 14"/>
          <p:cNvSpPr txBox="1">
            <a:spLocks noChangeArrowheads="1"/>
          </p:cNvSpPr>
          <p:nvPr/>
        </p:nvSpPr>
        <p:spPr bwMode="auto">
          <a:xfrm>
            <a:off x="4076700" y="3838575"/>
            <a:ext cx="1687513"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big house</a:t>
            </a:r>
          </a:p>
          <a:p>
            <a:pPr lvl="1">
              <a:lnSpc>
                <a:spcPct val="80000"/>
              </a:lnSpc>
              <a:buFontTx/>
              <a:buChar char="•"/>
            </a:pPr>
            <a:r>
              <a:rPr lang="en-US" sz="2000"/>
              <a:t> at corner</a:t>
            </a:r>
          </a:p>
        </p:txBody>
      </p:sp>
      <p:sp>
        <p:nvSpPr>
          <p:cNvPr id="174095" name="Text Box 15"/>
          <p:cNvSpPr txBox="1">
            <a:spLocks noChangeArrowheads="1"/>
          </p:cNvSpPr>
          <p:nvPr/>
        </p:nvSpPr>
        <p:spPr bwMode="auto">
          <a:xfrm>
            <a:off x="4114800" y="4371975"/>
            <a:ext cx="1744663"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birthday</a:t>
            </a:r>
          </a:p>
          <a:p>
            <a:pPr lvl="1">
              <a:lnSpc>
                <a:spcPct val="80000"/>
              </a:lnSpc>
              <a:buFontTx/>
              <a:buChar char="•"/>
            </a:pPr>
            <a:r>
              <a:rPr lang="en-US" sz="2000"/>
              <a:t> same day</a:t>
            </a:r>
          </a:p>
        </p:txBody>
      </p:sp>
      <p:sp>
        <p:nvSpPr>
          <p:cNvPr id="174096" name="Text Box 16"/>
          <p:cNvSpPr txBox="1">
            <a:spLocks noChangeArrowheads="1"/>
          </p:cNvSpPr>
          <p:nvPr/>
        </p:nvSpPr>
        <p:spPr bwMode="auto">
          <a:xfrm>
            <a:off x="4164013" y="4905375"/>
            <a:ext cx="1770062"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time together</a:t>
            </a:r>
          </a:p>
          <a:p>
            <a:pPr lvl="1">
              <a:lnSpc>
                <a:spcPct val="80000"/>
              </a:lnSpc>
              <a:buFontTx/>
              <a:buChar char="•"/>
            </a:pPr>
            <a:r>
              <a:rPr lang="en-US" sz="2000"/>
              <a:t> all day</a:t>
            </a:r>
          </a:p>
        </p:txBody>
      </p:sp>
      <p:sp>
        <p:nvSpPr>
          <p:cNvPr id="174097" name="Text Box 17"/>
          <p:cNvSpPr txBox="1">
            <a:spLocks noChangeArrowheads="1"/>
          </p:cNvSpPr>
          <p:nvPr/>
        </p:nvSpPr>
        <p:spPr bwMode="auto">
          <a:xfrm>
            <a:off x="4141788" y="5422900"/>
            <a:ext cx="1497012" cy="825500"/>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activities</a:t>
            </a:r>
          </a:p>
          <a:p>
            <a:pPr lvl="1">
              <a:lnSpc>
                <a:spcPct val="80000"/>
              </a:lnSpc>
              <a:buFontTx/>
              <a:buChar char="•"/>
            </a:pPr>
            <a:r>
              <a:rPr lang="en-US" sz="2000"/>
              <a:t> games</a:t>
            </a:r>
          </a:p>
          <a:p>
            <a:pPr lvl="1">
              <a:lnSpc>
                <a:spcPct val="80000"/>
              </a:lnSpc>
              <a:buFontTx/>
              <a:buChar char="•"/>
            </a:pPr>
            <a:r>
              <a:rPr lang="en-US" sz="2000"/>
              <a:t> fishing</a:t>
            </a:r>
          </a:p>
        </p:txBody>
      </p:sp>
      <p:sp>
        <p:nvSpPr>
          <p:cNvPr id="174098" name="Rectangle 18"/>
          <p:cNvSpPr>
            <a:spLocks noChangeArrowheads="1"/>
          </p:cNvSpPr>
          <p:nvPr/>
        </p:nvSpPr>
        <p:spPr bwMode="auto">
          <a:xfrm>
            <a:off x="4038600" y="2133600"/>
            <a:ext cx="2133600" cy="411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46100" name="Text Box 20"/>
          <p:cNvSpPr txBox="1">
            <a:spLocks noChangeArrowheads="1"/>
          </p:cNvSpPr>
          <p:nvPr/>
        </p:nvSpPr>
        <p:spPr bwMode="auto">
          <a:xfrm>
            <a:off x="7543800" y="5410200"/>
            <a:ext cx="1295400" cy="581025"/>
          </a:xfrm>
          <a:prstGeom prst="rect">
            <a:avLst/>
          </a:prstGeom>
          <a:solidFill>
            <a:srgbClr val="FF0000"/>
          </a:solidFill>
          <a:ln w="9525">
            <a:noFill/>
            <a:miter lim="800000"/>
            <a:headEnd/>
            <a:tailEnd/>
          </a:ln>
        </p:spPr>
        <p:txBody>
          <a:bodyPr>
            <a:spAutoFit/>
          </a:bodyPr>
          <a:lstStyle/>
          <a:p>
            <a:pPr algn="ctr">
              <a:spcBef>
                <a:spcPct val="50000"/>
              </a:spcBef>
            </a:pPr>
            <a:r>
              <a:rPr lang="en-US">
                <a:solidFill>
                  <a:srgbClr val="EEFFE7"/>
                </a:solidFill>
              </a:rPr>
              <a:t>Tool 4-7a Spiral  156</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086"/>
                                        </p:tgtEl>
                                        <p:attrNameLst>
                                          <p:attrName>style.visibility</p:attrName>
                                        </p:attrNameLst>
                                      </p:cBhvr>
                                      <p:to>
                                        <p:strVal val="visible"/>
                                      </p:to>
                                    </p:set>
                                    <p:animEffect transition="in" filter="dissolve">
                                      <p:cBhvr>
                                        <p:cTn id="7" dur="500"/>
                                        <p:tgtEl>
                                          <p:spTgt spid="17408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4087"/>
                                        </p:tgtEl>
                                        <p:attrNameLst>
                                          <p:attrName>style.visibility</p:attrName>
                                        </p:attrNameLst>
                                      </p:cBhvr>
                                      <p:to>
                                        <p:strVal val="visible"/>
                                      </p:to>
                                    </p:set>
                                    <p:animEffect transition="in" filter="dissolve">
                                      <p:cBhvr>
                                        <p:cTn id="12" dur="500"/>
                                        <p:tgtEl>
                                          <p:spTgt spid="174087"/>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174088"/>
                                        </p:tgtEl>
                                        <p:attrNameLst>
                                          <p:attrName>style.visibility</p:attrName>
                                        </p:attrNameLst>
                                      </p:cBhvr>
                                      <p:to>
                                        <p:strVal val="visible"/>
                                      </p:to>
                                    </p:set>
                                    <p:animEffect transition="in" filter="dissolve">
                                      <p:cBhvr>
                                        <p:cTn id="16" dur="500"/>
                                        <p:tgtEl>
                                          <p:spTgt spid="174088"/>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nodePh="1">
                                  <p:stCondLst>
                                    <p:cond delay="0"/>
                                  </p:stCondLst>
                                  <p:endCondLst>
                                    <p:cond evt="begin" delay="0">
                                      <p:tn val="19"/>
                                    </p:cond>
                                  </p:endCondLst>
                                  <p:childTnLst>
                                    <p:set>
                                      <p:cBhvr>
                                        <p:cTn id="20" dur="1" fill="hold">
                                          <p:stCondLst>
                                            <p:cond delay="0"/>
                                          </p:stCondLst>
                                        </p:cTn>
                                        <p:tgtEl>
                                          <p:spTgt spid="174089"/>
                                        </p:tgtEl>
                                        <p:attrNameLst>
                                          <p:attrName>style.visibility</p:attrName>
                                        </p:attrNameLst>
                                      </p:cBhvr>
                                      <p:to>
                                        <p:strVal val="visible"/>
                                      </p:to>
                                    </p:set>
                                    <p:animEffect transition="in" filter="dissolve">
                                      <p:cBhvr>
                                        <p:cTn id="21" dur="500"/>
                                        <p:tgtEl>
                                          <p:spTgt spid="174089"/>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174091"/>
                                        </p:tgtEl>
                                        <p:attrNameLst>
                                          <p:attrName>style.visibility</p:attrName>
                                        </p:attrNameLst>
                                      </p:cBhvr>
                                      <p:to>
                                        <p:strVal val="visible"/>
                                      </p:to>
                                    </p:set>
                                    <p:animEffect transition="in" filter="dissolve">
                                      <p:cBhvr>
                                        <p:cTn id="25" dur="500"/>
                                        <p:tgtEl>
                                          <p:spTgt spid="174091"/>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174092"/>
                                        </p:tgtEl>
                                        <p:attrNameLst>
                                          <p:attrName>style.visibility</p:attrName>
                                        </p:attrNameLst>
                                      </p:cBhvr>
                                      <p:to>
                                        <p:strVal val="visible"/>
                                      </p:to>
                                    </p:set>
                                    <p:animEffect transition="in" filter="dissolve">
                                      <p:cBhvr>
                                        <p:cTn id="29" dur="500"/>
                                        <p:tgtEl>
                                          <p:spTgt spid="174092"/>
                                        </p:tgtEl>
                                      </p:cBhvr>
                                    </p:animEffect>
                                  </p:childTnLst>
                                </p:cTn>
                              </p:par>
                            </p:childTnLst>
                          </p:cTn>
                        </p:par>
                        <p:par>
                          <p:cTn id="30" fill="hold">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174093"/>
                                        </p:tgtEl>
                                        <p:attrNameLst>
                                          <p:attrName>style.visibility</p:attrName>
                                        </p:attrNameLst>
                                      </p:cBhvr>
                                      <p:to>
                                        <p:strVal val="visible"/>
                                      </p:to>
                                    </p:set>
                                    <p:animEffect transition="in" filter="dissolve">
                                      <p:cBhvr>
                                        <p:cTn id="33" dur="500"/>
                                        <p:tgtEl>
                                          <p:spTgt spid="174093"/>
                                        </p:tgtEl>
                                      </p:cBhvr>
                                    </p:animEffect>
                                  </p:childTnLst>
                                </p:cTn>
                              </p:par>
                            </p:childTnLst>
                          </p:cTn>
                        </p:par>
                        <p:par>
                          <p:cTn id="34" fill="hold">
                            <p:stCondLst>
                              <p:cond delay="2000"/>
                            </p:stCondLst>
                            <p:childTnLst>
                              <p:par>
                                <p:cTn id="35" presetID="9" presetClass="entr" presetSubtype="0" fill="hold" grpId="0" nodeType="afterEffect">
                                  <p:stCondLst>
                                    <p:cond delay="0"/>
                                  </p:stCondLst>
                                  <p:childTnLst>
                                    <p:set>
                                      <p:cBhvr>
                                        <p:cTn id="36" dur="1" fill="hold">
                                          <p:stCondLst>
                                            <p:cond delay="0"/>
                                          </p:stCondLst>
                                        </p:cTn>
                                        <p:tgtEl>
                                          <p:spTgt spid="174094"/>
                                        </p:tgtEl>
                                        <p:attrNameLst>
                                          <p:attrName>style.visibility</p:attrName>
                                        </p:attrNameLst>
                                      </p:cBhvr>
                                      <p:to>
                                        <p:strVal val="visible"/>
                                      </p:to>
                                    </p:set>
                                    <p:animEffect transition="in" filter="dissolve">
                                      <p:cBhvr>
                                        <p:cTn id="37" dur="500"/>
                                        <p:tgtEl>
                                          <p:spTgt spid="174094"/>
                                        </p:tgtEl>
                                      </p:cBhvr>
                                    </p:animEffect>
                                  </p:childTnLst>
                                </p:cTn>
                              </p:par>
                            </p:childTnLst>
                          </p:cTn>
                        </p:par>
                        <p:par>
                          <p:cTn id="38" fill="hold">
                            <p:stCondLst>
                              <p:cond delay="2500"/>
                            </p:stCondLst>
                            <p:childTnLst>
                              <p:par>
                                <p:cTn id="39" presetID="9" presetClass="entr" presetSubtype="0" fill="hold" grpId="0" nodeType="afterEffect">
                                  <p:stCondLst>
                                    <p:cond delay="0"/>
                                  </p:stCondLst>
                                  <p:childTnLst>
                                    <p:set>
                                      <p:cBhvr>
                                        <p:cTn id="40" dur="1" fill="hold">
                                          <p:stCondLst>
                                            <p:cond delay="0"/>
                                          </p:stCondLst>
                                        </p:cTn>
                                        <p:tgtEl>
                                          <p:spTgt spid="174095"/>
                                        </p:tgtEl>
                                        <p:attrNameLst>
                                          <p:attrName>style.visibility</p:attrName>
                                        </p:attrNameLst>
                                      </p:cBhvr>
                                      <p:to>
                                        <p:strVal val="visible"/>
                                      </p:to>
                                    </p:set>
                                    <p:animEffect transition="in" filter="dissolve">
                                      <p:cBhvr>
                                        <p:cTn id="41" dur="500"/>
                                        <p:tgtEl>
                                          <p:spTgt spid="174095"/>
                                        </p:tgtEl>
                                      </p:cBhvr>
                                    </p:animEffect>
                                  </p:childTnLst>
                                </p:cTn>
                              </p:par>
                            </p:childTnLst>
                          </p:cTn>
                        </p:par>
                        <p:par>
                          <p:cTn id="42" fill="hold">
                            <p:stCondLst>
                              <p:cond delay="3000"/>
                            </p:stCondLst>
                            <p:childTnLst>
                              <p:par>
                                <p:cTn id="43" presetID="9" presetClass="entr" presetSubtype="0" fill="hold" grpId="0" nodeType="afterEffect">
                                  <p:stCondLst>
                                    <p:cond delay="0"/>
                                  </p:stCondLst>
                                  <p:childTnLst>
                                    <p:set>
                                      <p:cBhvr>
                                        <p:cTn id="44" dur="1" fill="hold">
                                          <p:stCondLst>
                                            <p:cond delay="0"/>
                                          </p:stCondLst>
                                        </p:cTn>
                                        <p:tgtEl>
                                          <p:spTgt spid="174096"/>
                                        </p:tgtEl>
                                        <p:attrNameLst>
                                          <p:attrName>style.visibility</p:attrName>
                                        </p:attrNameLst>
                                      </p:cBhvr>
                                      <p:to>
                                        <p:strVal val="visible"/>
                                      </p:to>
                                    </p:set>
                                    <p:animEffect transition="in" filter="dissolve">
                                      <p:cBhvr>
                                        <p:cTn id="45" dur="500"/>
                                        <p:tgtEl>
                                          <p:spTgt spid="174096"/>
                                        </p:tgtEl>
                                      </p:cBhvr>
                                    </p:animEffect>
                                  </p:childTnLst>
                                </p:cTn>
                              </p:par>
                            </p:childTnLst>
                          </p:cTn>
                        </p:par>
                        <p:par>
                          <p:cTn id="46" fill="hold">
                            <p:stCondLst>
                              <p:cond delay="3500"/>
                            </p:stCondLst>
                            <p:childTnLst>
                              <p:par>
                                <p:cTn id="47" presetID="9" presetClass="entr" presetSubtype="0" fill="hold" grpId="0" nodeType="afterEffect">
                                  <p:stCondLst>
                                    <p:cond delay="0"/>
                                  </p:stCondLst>
                                  <p:childTnLst>
                                    <p:set>
                                      <p:cBhvr>
                                        <p:cTn id="48" dur="1" fill="hold">
                                          <p:stCondLst>
                                            <p:cond delay="0"/>
                                          </p:stCondLst>
                                        </p:cTn>
                                        <p:tgtEl>
                                          <p:spTgt spid="174097"/>
                                        </p:tgtEl>
                                        <p:attrNameLst>
                                          <p:attrName>style.visibility</p:attrName>
                                        </p:attrNameLst>
                                      </p:cBhvr>
                                      <p:to>
                                        <p:strVal val="visible"/>
                                      </p:to>
                                    </p:set>
                                    <p:animEffect transition="in" filter="dissolve">
                                      <p:cBhvr>
                                        <p:cTn id="49" dur="500"/>
                                        <p:tgtEl>
                                          <p:spTgt spid="174097"/>
                                        </p:tgtEl>
                                      </p:cBhvr>
                                    </p:animEffect>
                                  </p:childTnLst>
                                </p:cTn>
                              </p:par>
                              <p:par>
                                <p:cTn id="50" presetID="1" presetClass="entr" presetSubtype="0" fill="hold" grpId="0" nodeType="withEffect">
                                  <p:stCondLst>
                                    <p:cond delay="0"/>
                                  </p:stCondLst>
                                  <p:childTnLst>
                                    <p:set>
                                      <p:cBhvr>
                                        <p:cTn id="51" dur="1" fill="hold">
                                          <p:stCondLst>
                                            <p:cond delay="0"/>
                                          </p:stCondLst>
                                        </p:cTn>
                                        <p:tgtEl>
                                          <p:spTgt spid="174098"/>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174090"/>
                                        </p:tgtEl>
                                        <p:attrNameLst>
                                          <p:attrName>style.visibility</p:attrName>
                                        </p:attrNameLst>
                                      </p:cBhvr>
                                      <p:to>
                                        <p:strVal val="visible"/>
                                      </p:to>
                                    </p:set>
                                    <p:animEffect transition="in" filter="dissolve">
                                      <p:cBhvr>
                                        <p:cTn id="56" dur="500"/>
                                        <p:tgtEl>
                                          <p:spTgt spid="174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6" grpId="0" animBg="1"/>
      <p:bldP spid="174087" grpId="0" animBg="1"/>
      <p:bldP spid="174088" grpId="0" animBg="1"/>
      <p:bldP spid="174089" grpId="0"/>
      <p:bldP spid="174090" grpId="0" animBg="1"/>
      <p:bldP spid="174091" grpId="0"/>
      <p:bldP spid="174092" grpId="0"/>
      <p:bldP spid="174093" grpId="0"/>
      <p:bldP spid="174094" grpId="0"/>
      <p:bldP spid="174095" grpId="0"/>
      <p:bldP spid="174096" grpId="0"/>
      <p:bldP spid="174097" grpId="0"/>
      <p:bldP spid="17409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066800" y="914400"/>
            <a:ext cx="7391400" cy="5943600"/>
          </a:xfrm>
          <a:prstGeom prst="rect">
            <a:avLst/>
          </a:prstGeom>
          <a:solidFill>
            <a:srgbClr val="EEFFE7"/>
          </a:solidFill>
          <a:ln w="9525">
            <a:solidFill>
              <a:schemeClr val="tx1"/>
            </a:solidFill>
            <a:miter lim="800000"/>
            <a:headEnd/>
            <a:tailEnd/>
          </a:ln>
        </p:spPr>
        <p:txBody>
          <a:bodyPr wrap="none" anchor="ctr"/>
          <a:lstStyle/>
          <a:p>
            <a:pPr algn="ctr"/>
            <a:endParaRPr lang="en-US" b="1"/>
          </a:p>
        </p:txBody>
      </p:sp>
      <p:sp>
        <p:nvSpPr>
          <p:cNvPr id="47107" name="Text Box 3"/>
          <p:cNvSpPr txBox="1">
            <a:spLocks noChangeArrowheads="1"/>
          </p:cNvSpPr>
          <p:nvPr/>
        </p:nvSpPr>
        <p:spPr bwMode="auto">
          <a:xfrm>
            <a:off x="4724400" y="5308600"/>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b="1"/>
          </a:p>
        </p:txBody>
      </p:sp>
      <p:sp>
        <p:nvSpPr>
          <p:cNvPr id="47108" name="Oval 4"/>
          <p:cNvSpPr>
            <a:spLocks noChangeArrowheads="1"/>
          </p:cNvSpPr>
          <p:nvPr/>
        </p:nvSpPr>
        <p:spPr bwMode="auto">
          <a:xfrm>
            <a:off x="1295400" y="16002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47109" name="Oval 5"/>
          <p:cNvSpPr>
            <a:spLocks noChangeArrowheads="1"/>
          </p:cNvSpPr>
          <p:nvPr/>
        </p:nvSpPr>
        <p:spPr bwMode="auto">
          <a:xfrm>
            <a:off x="1295400" y="4876800"/>
            <a:ext cx="228600" cy="228600"/>
          </a:xfrm>
          <a:prstGeom prst="ellipse">
            <a:avLst/>
          </a:prstGeom>
          <a:solidFill>
            <a:schemeClr val="bg1"/>
          </a:solidFill>
          <a:ln w="9525">
            <a:solidFill>
              <a:schemeClr val="tx1"/>
            </a:solidFill>
            <a:round/>
            <a:headEnd/>
            <a:tailEnd/>
          </a:ln>
        </p:spPr>
        <p:txBody>
          <a:bodyPr wrap="none" anchor="ctr"/>
          <a:lstStyle/>
          <a:p>
            <a:endParaRPr lang="en-US"/>
          </a:p>
        </p:txBody>
      </p:sp>
      <p:sp>
        <p:nvSpPr>
          <p:cNvPr id="47110" name="Rectangle 6"/>
          <p:cNvSpPr>
            <a:spLocks noChangeArrowheads="1"/>
          </p:cNvSpPr>
          <p:nvPr/>
        </p:nvSpPr>
        <p:spPr bwMode="auto">
          <a:xfrm>
            <a:off x="1600200" y="1447800"/>
            <a:ext cx="6934200" cy="4838700"/>
          </a:xfrm>
          <a:prstGeom prst="rect">
            <a:avLst/>
          </a:prstGeom>
          <a:noFill/>
          <a:ln w="9525">
            <a:noFill/>
            <a:miter lim="800000"/>
            <a:headEnd/>
            <a:tailEnd/>
          </a:ln>
        </p:spPr>
        <p:txBody>
          <a:bodyPr>
            <a:spAutoFit/>
          </a:bodyPr>
          <a:lstStyle/>
          <a:p>
            <a:r>
              <a:rPr lang="en-US" b="1"/>
              <a:t>	</a:t>
            </a:r>
            <a:r>
              <a:rPr lang="en-US" sz="2400"/>
              <a:t>I always enjoy my summer vacations, but two things made this summer extra special.  First of all, I learned to fish.  I’ve been fishing since I was five, but it took me four years to learn how to do it right. Without help from my father or grandfather, I set up my own rod and caught four trout.  I even cleaned them, so we could fry them at camp for dinner.  The second reason it was so wonderful was my friend, Kayla.  Kayla, and her family moved into the big house on the corner.  Her birthday is the same as mine, so our families had a party together.  We both like to play games on the computer, swim and read.  Yes, I even taught Kayla to fish.  What a great summer.    </a:t>
            </a:r>
          </a:p>
        </p:txBody>
      </p:sp>
      <p:sp>
        <p:nvSpPr>
          <p:cNvPr id="47111" name="Rectangle 7"/>
          <p:cNvSpPr>
            <a:spLocks noGrp="1" noChangeArrowheads="1"/>
          </p:cNvSpPr>
          <p:nvPr>
            <p:ph type="title"/>
          </p:nvPr>
        </p:nvSpPr>
        <p:spPr>
          <a:xfrm>
            <a:off x="2895600" y="914400"/>
            <a:ext cx="4191000" cy="609600"/>
          </a:xfrm>
          <a:solidFill>
            <a:srgbClr val="00FF00">
              <a:alpha val="39999"/>
            </a:srgbClr>
          </a:solidFill>
        </p:spPr>
        <p:txBody>
          <a:bodyPr/>
          <a:lstStyle/>
          <a:p>
            <a:pPr eaLnBrk="1" hangingPunct="1"/>
            <a:r>
              <a:rPr lang="en-US" smtClean="0"/>
              <a:t>A Great Summer</a:t>
            </a:r>
          </a:p>
        </p:txBody>
      </p:sp>
      <p:sp>
        <p:nvSpPr>
          <p:cNvPr id="47112" name="Line 8"/>
          <p:cNvSpPr>
            <a:spLocks noChangeShapeType="1"/>
          </p:cNvSpPr>
          <p:nvPr/>
        </p:nvSpPr>
        <p:spPr bwMode="auto">
          <a:xfrm flipV="1">
            <a:off x="1295400" y="1447800"/>
            <a:ext cx="7162800" cy="0"/>
          </a:xfrm>
          <a:prstGeom prst="line">
            <a:avLst/>
          </a:prstGeom>
          <a:noFill/>
          <a:ln w="9525">
            <a:solidFill>
              <a:schemeClr val="tx1"/>
            </a:solidFill>
            <a:round/>
            <a:headEnd/>
            <a:tailEnd/>
          </a:ln>
        </p:spPr>
        <p:txBody>
          <a:bodyPr/>
          <a:lstStyle/>
          <a:p>
            <a:endParaRPr lang="en-US"/>
          </a:p>
        </p:txBody>
      </p:sp>
      <p:pic>
        <p:nvPicPr>
          <p:cNvPr id="47113" name="Picture 9" descr="MCj02510690000[1]"/>
          <p:cNvPicPr>
            <a:picLocks noChangeAspect="1" noChangeArrowheads="1"/>
          </p:cNvPicPr>
          <p:nvPr/>
        </p:nvPicPr>
        <p:blipFill>
          <a:blip r:embed="rId3" cstate="print"/>
          <a:srcRect/>
          <a:stretch>
            <a:fillRect/>
          </a:stretch>
        </p:blipFill>
        <p:spPr bwMode="auto">
          <a:xfrm>
            <a:off x="6934200" y="304800"/>
            <a:ext cx="1524000" cy="1130300"/>
          </a:xfrm>
          <a:prstGeom prst="rect">
            <a:avLst/>
          </a:prstGeom>
          <a:noFill/>
          <a:ln w="9525">
            <a:noFill/>
            <a:miter lim="800000"/>
            <a:headEnd/>
            <a:tailEnd/>
          </a:ln>
        </p:spPr>
      </p:pic>
      <p:sp>
        <p:nvSpPr>
          <p:cNvPr id="176138" name="Rectangle 10"/>
          <p:cNvSpPr>
            <a:spLocks noChangeArrowheads="1"/>
          </p:cNvSpPr>
          <p:nvPr/>
        </p:nvSpPr>
        <p:spPr bwMode="auto">
          <a:xfrm>
            <a:off x="4800600" y="2209800"/>
            <a:ext cx="3657600" cy="4572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39" name="Rectangle 11"/>
          <p:cNvSpPr>
            <a:spLocks noChangeArrowheads="1"/>
          </p:cNvSpPr>
          <p:nvPr/>
        </p:nvSpPr>
        <p:spPr bwMode="auto">
          <a:xfrm>
            <a:off x="1600200" y="3733800"/>
            <a:ext cx="6858000" cy="30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40" name="Rectangle 12"/>
          <p:cNvSpPr>
            <a:spLocks noChangeArrowheads="1"/>
          </p:cNvSpPr>
          <p:nvPr/>
        </p:nvSpPr>
        <p:spPr bwMode="auto">
          <a:xfrm>
            <a:off x="7620000" y="1828800"/>
            <a:ext cx="838200" cy="3810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176141" name="Rectangle 13"/>
          <p:cNvSpPr>
            <a:spLocks noChangeArrowheads="1"/>
          </p:cNvSpPr>
          <p:nvPr/>
        </p:nvSpPr>
        <p:spPr bwMode="auto">
          <a:xfrm>
            <a:off x="5791200" y="3352800"/>
            <a:ext cx="2667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42" name="Rectangle 14"/>
          <p:cNvSpPr>
            <a:spLocks noChangeArrowheads="1"/>
          </p:cNvSpPr>
          <p:nvPr/>
        </p:nvSpPr>
        <p:spPr bwMode="auto">
          <a:xfrm>
            <a:off x="6019800" y="4419600"/>
            <a:ext cx="24384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44" name="Rectangle 16"/>
          <p:cNvSpPr>
            <a:spLocks noChangeArrowheads="1"/>
          </p:cNvSpPr>
          <p:nvPr/>
        </p:nvSpPr>
        <p:spPr bwMode="auto">
          <a:xfrm>
            <a:off x="2438400" y="1524000"/>
            <a:ext cx="6019800" cy="381000"/>
          </a:xfrm>
          <a:prstGeom prst="rect">
            <a:avLst/>
          </a:prstGeom>
          <a:solidFill>
            <a:srgbClr val="00FF00">
              <a:alpha val="36862"/>
            </a:srgbClr>
          </a:solidFill>
          <a:ln w="9525" algn="ctr">
            <a:noFill/>
            <a:miter lim="800000"/>
            <a:headEnd/>
            <a:tailEnd/>
          </a:ln>
        </p:spPr>
        <p:txBody>
          <a:bodyPr wrap="none" anchor="ctr"/>
          <a:lstStyle/>
          <a:p>
            <a:endParaRPr lang="en-US"/>
          </a:p>
        </p:txBody>
      </p:sp>
      <p:sp>
        <p:nvSpPr>
          <p:cNvPr id="176145" name="Rectangle 17"/>
          <p:cNvSpPr>
            <a:spLocks noChangeArrowheads="1"/>
          </p:cNvSpPr>
          <p:nvPr/>
        </p:nvSpPr>
        <p:spPr bwMode="auto">
          <a:xfrm>
            <a:off x="1600200" y="2209800"/>
            <a:ext cx="3200400" cy="4572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176146" name="Text Box 18"/>
          <p:cNvSpPr txBox="1">
            <a:spLocks noChangeArrowheads="1"/>
          </p:cNvSpPr>
          <p:nvPr/>
        </p:nvSpPr>
        <p:spPr bwMode="auto">
          <a:xfrm rot="-478370">
            <a:off x="1588" y="336550"/>
            <a:ext cx="4100512" cy="954088"/>
          </a:xfrm>
          <a:prstGeom prst="rect">
            <a:avLst/>
          </a:prstGeom>
          <a:solidFill>
            <a:srgbClr val="DDDDDD"/>
          </a:solidFill>
          <a:ln w="22225">
            <a:solidFill>
              <a:srgbClr val="FF0000"/>
            </a:solidFill>
            <a:miter lim="800000"/>
            <a:headEnd/>
            <a:tailEnd/>
          </a:ln>
          <a:effectLst/>
        </p:spPr>
        <p:txBody>
          <a:bodyPr>
            <a:spAutoFit/>
          </a:bodyPr>
          <a:lstStyle/>
          <a:p>
            <a:pPr>
              <a:defRPr/>
            </a:pPr>
            <a:r>
              <a:rPr lang="en-US" sz="2800" b="1" dirty="0">
                <a:effectLst>
                  <a:outerShdw blurRad="38100" dist="38100" dir="2700000" algn="tl">
                    <a:srgbClr val="FFFFFF"/>
                  </a:outerShdw>
                </a:effectLst>
              </a:rPr>
              <a:t>Great ideas and strong organization</a:t>
            </a:r>
          </a:p>
        </p:txBody>
      </p:sp>
      <p:sp>
        <p:nvSpPr>
          <p:cNvPr id="176147" name="Rectangle 19"/>
          <p:cNvSpPr>
            <a:spLocks noChangeArrowheads="1"/>
          </p:cNvSpPr>
          <p:nvPr/>
        </p:nvSpPr>
        <p:spPr bwMode="auto">
          <a:xfrm>
            <a:off x="4343400" y="4038600"/>
            <a:ext cx="4114800" cy="3810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176148" name="Rectangle 20"/>
          <p:cNvSpPr>
            <a:spLocks noChangeArrowheads="1"/>
          </p:cNvSpPr>
          <p:nvPr/>
        </p:nvSpPr>
        <p:spPr bwMode="auto">
          <a:xfrm>
            <a:off x="1600200" y="1905000"/>
            <a:ext cx="6096000" cy="304800"/>
          </a:xfrm>
          <a:prstGeom prst="rect">
            <a:avLst/>
          </a:prstGeom>
          <a:solidFill>
            <a:srgbClr val="00FF00">
              <a:alpha val="36862"/>
            </a:srgbClr>
          </a:solidFill>
          <a:ln w="9525" algn="ctr">
            <a:noFill/>
            <a:miter lim="800000"/>
            <a:headEnd/>
            <a:tailEnd/>
          </a:ln>
        </p:spPr>
        <p:txBody>
          <a:bodyPr wrap="none" anchor="ctr"/>
          <a:lstStyle/>
          <a:p>
            <a:pPr algn="ctr"/>
            <a:endParaRPr lang="en-US" sz="1000" i="1"/>
          </a:p>
        </p:txBody>
      </p:sp>
      <p:sp>
        <p:nvSpPr>
          <p:cNvPr id="176149" name="Rectangle 21"/>
          <p:cNvSpPr>
            <a:spLocks noChangeArrowheads="1"/>
          </p:cNvSpPr>
          <p:nvPr/>
        </p:nvSpPr>
        <p:spPr bwMode="auto">
          <a:xfrm>
            <a:off x="1600200" y="26670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0" name="Rectangle 22"/>
          <p:cNvSpPr>
            <a:spLocks noChangeArrowheads="1"/>
          </p:cNvSpPr>
          <p:nvPr/>
        </p:nvSpPr>
        <p:spPr bwMode="auto">
          <a:xfrm>
            <a:off x="1600200" y="3048000"/>
            <a:ext cx="6858000" cy="30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1" name="Rectangle 23"/>
          <p:cNvSpPr>
            <a:spLocks noChangeArrowheads="1"/>
          </p:cNvSpPr>
          <p:nvPr/>
        </p:nvSpPr>
        <p:spPr bwMode="auto">
          <a:xfrm>
            <a:off x="1600200" y="3352800"/>
            <a:ext cx="4191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2" name="Rectangle 24"/>
          <p:cNvSpPr>
            <a:spLocks noChangeArrowheads="1"/>
          </p:cNvSpPr>
          <p:nvPr/>
        </p:nvSpPr>
        <p:spPr bwMode="auto">
          <a:xfrm>
            <a:off x="1600200" y="48006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3" name="Rectangle 25"/>
          <p:cNvSpPr>
            <a:spLocks noChangeArrowheads="1"/>
          </p:cNvSpPr>
          <p:nvPr/>
        </p:nvSpPr>
        <p:spPr bwMode="auto">
          <a:xfrm>
            <a:off x="1600200" y="51816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4" name="Rectangle 26"/>
          <p:cNvSpPr>
            <a:spLocks noChangeArrowheads="1"/>
          </p:cNvSpPr>
          <p:nvPr/>
        </p:nvSpPr>
        <p:spPr bwMode="auto">
          <a:xfrm>
            <a:off x="4495800" y="6248400"/>
            <a:ext cx="2971800" cy="381000"/>
          </a:xfrm>
          <a:prstGeom prst="rect">
            <a:avLst/>
          </a:prstGeom>
          <a:solidFill>
            <a:srgbClr val="00FF00">
              <a:alpha val="36862"/>
            </a:srgbClr>
          </a:solidFill>
          <a:ln w="9525" algn="ctr">
            <a:noFill/>
            <a:miter lim="800000"/>
            <a:headEnd/>
            <a:tailEnd/>
          </a:ln>
        </p:spPr>
        <p:txBody>
          <a:bodyPr wrap="none" anchor="ctr"/>
          <a:lstStyle/>
          <a:p>
            <a:endParaRPr lang="en-US"/>
          </a:p>
        </p:txBody>
      </p:sp>
      <p:sp>
        <p:nvSpPr>
          <p:cNvPr id="176155" name="Rectangle 27"/>
          <p:cNvSpPr>
            <a:spLocks noChangeArrowheads="1"/>
          </p:cNvSpPr>
          <p:nvPr/>
        </p:nvSpPr>
        <p:spPr bwMode="auto">
          <a:xfrm>
            <a:off x="1600200" y="5562600"/>
            <a:ext cx="68580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176156" name="Rectangle 28"/>
          <p:cNvSpPr>
            <a:spLocks noChangeArrowheads="1"/>
          </p:cNvSpPr>
          <p:nvPr/>
        </p:nvSpPr>
        <p:spPr bwMode="auto">
          <a:xfrm>
            <a:off x="1600200" y="5943600"/>
            <a:ext cx="6858000" cy="3048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31" name="Rectangle 11"/>
          <p:cNvSpPr>
            <a:spLocks noChangeArrowheads="1"/>
          </p:cNvSpPr>
          <p:nvPr/>
        </p:nvSpPr>
        <p:spPr bwMode="auto">
          <a:xfrm>
            <a:off x="1600200" y="4038600"/>
            <a:ext cx="2743200" cy="3810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32" name="Rectangle 19"/>
          <p:cNvSpPr>
            <a:spLocks noChangeArrowheads="1"/>
          </p:cNvSpPr>
          <p:nvPr/>
        </p:nvSpPr>
        <p:spPr bwMode="auto">
          <a:xfrm>
            <a:off x="1600200" y="4419600"/>
            <a:ext cx="4419600" cy="381000"/>
          </a:xfrm>
          <a:prstGeom prst="rect">
            <a:avLst/>
          </a:prstGeom>
          <a:solidFill>
            <a:srgbClr val="FFFF00">
              <a:alpha val="36862"/>
            </a:srgbClr>
          </a:solidFill>
          <a:ln w="9525" algn="ctr">
            <a:noFill/>
            <a:miter lim="800000"/>
            <a:headEnd/>
            <a:tailEnd/>
          </a:ln>
        </p:spPr>
        <p:txBody>
          <a:bodyPr wrap="none" anchor="ctr"/>
          <a:lstStyle/>
          <a:p>
            <a:endParaRPr lang="en-US"/>
          </a:p>
        </p:txBody>
      </p:sp>
      <p:sp>
        <p:nvSpPr>
          <p:cNvPr id="33" name="Rectangle 28"/>
          <p:cNvSpPr>
            <a:spLocks noChangeArrowheads="1"/>
          </p:cNvSpPr>
          <p:nvPr/>
        </p:nvSpPr>
        <p:spPr bwMode="auto">
          <a:xfrm>
            <a:off x="1600200" y="6248400"/>
            <a:ext cx="2895600" cy="381000"/>
          </a:xfrm>
          <a:prstGeom prst="rect">
            <a:avLst/>
          </a:prstGeom>
          <a:solidFill>
            <a:srgbClr val="FF0000">
              <a:alpha val="36862"/>
            </a:srgbClr>
          </a:solidFill>
          <a:ln w="9525" algn="ctr">
            <a:no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76144"/>
                                        </p:tgtEl>
                                        <p:attrNameLst>
                                          <p:attrName>style.visibility</p:attrName>
                                        </p:attrNameLst>
                                      </p:cBhvr>
                                      <p:to>
                                        <p:strVal val="visible"/>
                                      </p:to>
                                    </p:set>
                                    <p:anim calcmode="lin" valueType="num">
                                      <p:cBhvr>
                                        <p:cTn id="7" dur="500" decel="50000" fill="hold">
                                          <p:stCondLst>
                                            <p:cond delay="0"/>
                                          </p:stCondLst>
                                        </p:cTn>
                                        <p:tgtEl>
                                          <p:spTgt spid="17614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7614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76144"/>
                                        </p:tgtEl>
                                        <p:attrNameLst>
                                          <p:attrName>ppt_w</p:attrName>
                                        </p:attrNameLst>
                                      </p:cBhvr>
                                      <p:tavLst>
                                        <p:tav tm="0">
                                          <p:val>
                                            <p:strVal val="#ppt_w*.05"/>
                                          </p:val>
                                        </p:tav>
                                        <p:tav tm="100000">
                                          <p:val>
                                            <p:strVal val="#ppt_w"/>
                                          </p:val>
                                        </p:tav>
                                      </p:tavLst>
                                    </p:anim>
                                    <p:anim calcmode="lin" valueType="num">
                                      <p:cBhvr>
                                        <p:cTn id="10" dur="1000" fill="hold"/>
                                        <p:tgtEl>
                                          <p:spTgt spid="17614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7614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7614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7614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76144"/>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176148"/>
                                        </p:tgtEl>
                                        <p:attrNameLst>
                                          <p:attrName>style.visibility</p:attrName>
                                        </p:attrNameLst>
                                      </p:cBhvr>
                                      <p:to>
                                        <p:strVal val="visible"/>
                                      </p:to>
                                    </p:set>
                                    <p:anim calcmode="lin" valueType="num">
                                      <p:cBhvr>
                                        <p:cTn id="17" dur="500" decel="50000" fill="hold">
                                          <p:stCondLst>
                                            <p:cond delay="0"/>
                                          </p:stCondLst>
                                        </p:cTn>
                                        <p:tgtEl>
                                          <p:spTgt spid="176148"/>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76148"/>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76148"/>
                                        </p:tgtEl>
                                        <p:attrNameLst>
                                          <p:attrName>ppt_w</p:attrName>
                                        </p:attrNameLst>
                                      </p:cBhvr>
                                      <p:tavLst>
                                        <p:tav tm="0">
                                          <p:val>
                                            <p:strVal val="#ppt_w*.05"/>
                                          </p:val>
                                        </p:tav>
                                        <p:tav tm="100000">
                                          <p:val>
                                            <p:strVal val="#ppt_w"/>
                                          </p:val>
                                        </p:tav>
                                      </p:tavLst>
                                    </p:anim>
                                    <p:anim calcmode="lin" valueType="num">
                                      <p:cBhvr>
                                        <p:cTn id="20" dur="1000" fill="hold"/>
                                        <p:tgtEl>
                                          <p:spTgt spid="176148"/>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76148"/>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76148"/>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76148"/>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76148"/>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176140"/>
                                        </p:tgtEl>
                                        <p:attrNameLst>
                                          <p:attrName>style.visibility</p:attrName>
                                        </p:attrNameLst>
                                      </p:cBhvr>
                                      <p:to>
                                        <p:strVal val="visible"/>
                                      </p:to>
                                    </p:set>
                                    <p:anim calcmode="lin" valueType="num">
                                      <p:cBhvr>
                                        <p:cTn id="29" dur="500" decel="50000" fill="hold">
                                          <p:stCondLst>
                                            <p:cond delay="0"/>
                                          </p:stCondLst>
                                        </p:cTn>
                                        <p:tgtEl>
                                          <p:spTgt spid="176140"/>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76140"/>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76140"/>
                                        </p:tgtEl>
                                        <p:attrNameLst>
                                          <p:attrName>ppt_w</p:attrName>
                                        </p:attrNameLst>
                                      </p:cBhvr>
                                      <p:tavLst>
                                        <p:tav tm="0">
                                          <p:val>
                                            <p:strVal val="#ppt_w*.05"/>
                                          </p:val>
                                        </p:tav>
                                        <p:tav tm="100000">
                                          <p:val>
                                            <p:strVal val="#ppt_w"/>
                                          </p:val>
                                        </p:tav>
                                      </p:tavLst>
                                    </p:anim>
                                    <p:anim calcmode="lin" valueType="num">
                                      <p:cBhvr>
                                        <p:cTn id="32" dur="1000" fill="hold"/>
                                        <p:tgtEl>
                                          <p:spTgt spid="176140"/>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76140"/>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76140"/>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76140"/>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76140"/>
                                        </p:tgtEl>
                                      </p:cBhvr>
                                    </p:animEffect>
                                  </p:childTnLst>
                                </p:cTn>
                              </p:par>
                              <p:par>
                                <p:cTn id="37" presetID="25" presetClass="entr" presetSubtype="0" fill="hold" grpId="0" nodeType="withEffect">
                                  <p:stCondLst>
                                    <p:cond delay="0"/>
                                  </p:stCondLst>
                                  <p:childTnLst>
                                    <p:set>
                                      <p:cBhvr>
                                        <p:cTn id="38" dur="1" fill="hold">
                                          <p:stCondLst>
                                            <p:cond delay="0"/>
                                          </p:stCondLst>
                                        </p:cTn>
                                        <p:tgtEl>
                                          <p:spTgt spid="176145"/>
                                        </p:tgtEl>
                                        <p:attrNameLst>
                                          <p:attrName>style.visibility</p:attrName>
                                        </p:attrNameLst>
                                      </p:cBhvr>
                                      <p:to>
                                        <p:strVal val="visible"/>
                                      </p:to>
                                    </p:set>
                                    <p:anim calcmode="lin" valueType="num">
                                      <p:cBhvr>
                                        <p:cTn id="39" dur="500" decel="50000" fill="hold">
                                          <p:stCondLst>
                                            <p:cond delay="0"/>
                                          </p:stCondLst>
                                        </p:cTn>
                                        <p:tgtEl>
                                          <p:spTgt spid="176145"/>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176145"/>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176145"/>
                                        </p:tgtEl>
                                        <p:attrNameLst>
                                          <p:attrName>ppt_w</p:attrName>
                                        </p:attrNameLst>
                                      </p:cBhvr>
                                      <p:tavLst>
                                        <p:tav tm="0">
                                          <p:val>
                                            <p:strVal val="#ppt_w*.05"/>
                                          </p:val>
                                        </p:tav>
                                        <p:tav tm="100000">
                                          <p:val>
                                            <p:strVal val="#ppt_w"/>
                                          </p:val>
                                        </p:tav>
                                      </p:tavLst>
                                    </p:anim>
                                    <p:anim calcmode="lin" valueType="num">
                                      <p:cBhvr>
                                        <p:cTn id="42" dur="1000" fill="hold"/>
                                        <p:tgtEl>
                                          <p:spTgt spid="176145"/>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176145"/>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176145"/>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176145"/>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176145"/>
                                        </p:tgtEl>
                                      </p:cBhvr>
                                    </p:animEffect>
                                  </p:childTnLst>
                                </p:cTn>
                              </p:par>
                              <p:par>
                                <p:cTn id="47" presetID="25" presetClass="entr" presetSubtype="0" fill="hold" grpId="0" nodeType="withEffect">
                                  <p:stCondLst>
                                    <p:cond delay="0"/>
                                  </p:stCondLst>
                                  <p:childTnLst>
                                    <p:set>
                                      <p:cBhvr>
                                        <p:cTn id="48" dur="1" fill="hold">
                                          <p:stCondLst>
                                            <p:cond delay="0"/>
                                          </p:stCondLst>
                                        </p:cTn>
                                        <p:tgtEl>
                                          <p:spTgt spid="176147"/>
                                        </p:tgtEl>
                                        <p:attrNameLst>
                                          <p:attrName>style.visibility</p:attrName>
                                        </p:attrNameLst>
                                      </p:cBhvr>
                                      <p:to>
                                        <p:strVal val="visible"/>
                                      </p:to>
                                    </p:set>
                                    <p:anim calcmode="lin" valueType="num">
                                      <p:cBhvr>
                                        <p:cTn id="49" dur="500" decel="50000" fill="hold">
                                          <p:stCondLst>
                                            <p:cond delay="0"/>
                                          </p:stCondLst>
                                        </p:cTn>
                                        <p:tgtEl>
                                          <p:spTgt spid="176147"/>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76147"/>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76147"/>
                                        </p:tgtEl>
                                        <p:attrNameLst>
                                          <p:attrName>ppt_w</p:attrName>
                                        </p:attrNameLst>
                                      </p:cBhvr>
                                      <p:tavLst>
                                        <p:tav tm="0">
                                          <p:val>
                                            <p:strVal val="#ppt_w*.05"/>
                                          </p:val>
                                        </p:tav>
                                        <p:tav tm="100000">
                                          <p:val>
                                            <p:strVal val="#ppt_w"/>
                                          </p:val>
                                        </p:tav>
                                      </p:tavLst>
                                    </p:anim>
                                    <p:anim calcmode="lin" valueType="num">
                                      <p:cBhvr>
                                        <p:cTn id="52" dur="1000" fill="hold"/>
                                        <p:tgtEl>
                                          <p:spTgt spid="176147"/>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76147"/>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76147"/>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76147"/>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76147"/>
                                        </p:tgtEl>
                                      </p:cBhvr>
                                    </p:animEffect>
                                  </p:childTnLst>
                                </p:cTn>
                              </p:par>
                            </p:childTnLst>
                          </p:cTn>
                        </p:par>
                      </p:childTnLst>
                    </p:cTn>
                  </p:par>
                  <p:par>
                    <p:cTn id="57" fill="hold">
                      <p:stCondLst>
                        <p:cond delay="indefinite"/>
                      </p:stCondLst>
                      <p:childTnLst>
                        <p:par>
                          <p:cTn id="58" fill="hold">
                            <p:stCondLst>
                              <p:cond delay="0"/>
                            </p:stCondLst>
                            <p:childTnLst>
                              <p:par>
                                <p:cTn id="59" presetID="25" presetClass="entr" presetSubtype="0" fill="hold" grpId="0" nodeType="clickEffect">
                                  <p:stCondLst>
                                    <p:cond delay="0"/>
                                  </p:stCondLst>
                                  <p:childTnLst>
                                    <p:set>
                                      <p:cBhvr>
                                        <p:cTn id="60" dur="1" fill="hold">
                                          <p:stCondLst>
                                            <p:cond delay="0"/>
                                          </p:stCondLst>
                                        </p:cTn>
                                        <p:tgtEl>
                                          <p:spTgt spid="176138"/>
                                        </p:tgtEl>
                                        <p:attrNameLst>
                                          <p:attrName>style.visibility</p:attrName>
                                        </p:attrNameLst>
                                      </p:cBhvr>
                                      <p:to>
                                        <p:strVal val="visible"/>
                                      </p:to>
                                    </p:set>
                                    <p:anim calcmode="lin" valueType="num">
                                      <p:cBhvr>
                                        <p:cTn id="61" dur="500" decel="50000" fill="hold">
                                          <p:stCondLst>
                                            <p:cond delay="0"/>
                                          </p:stCondLst>
                                        </p:cTn>
                                        <p:tgtEl>
                                          <p:spTgt spid="176138"/>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176138"/>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176138"/>
                                        </p:tgtEl>
                                        <p:attrNameLst>
                                          <p:attrName>ppt_w</p:attrName>
                                        </p:attrNameLst>
                                      </p:cBhvr>
                                      <p:tavLst>
                                        <p:tav tm="0">
                                          <p:val>
                                            <p:strVal val="#ppt_w*.05"/>
                                          </p:val>
                                        </p:tav>
                                        <p:tav tm="100000">
                                          <p:val>
                                            <p:strVal val="#ppt_w"/>
                                          </p:val>
                                        </p:tav>
                                      </p:tavLst>
                                    </p:anim>
                                    <p:anim calcmode="lin" valueType="num">
                                      <p:cBhvr>
                                        <p:cTn id="64" dur="1000" fill="hold"/>
                                        <p:tgtEl>
                                          <p:spTgt spid="176138"/>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176138"/>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176138"/>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176138"/>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176138"/>
                                        </p:tgtEl>
                                      </p:cBhvr>
                                    </p:animEffect>
                                  </p:childTnLst>
                                </p:cTn>
                              </p:par>
                              <p:par>
                                <p:cTn id="69" presetID="25" presetClass="entr" presetSubtype="0" fill="hold" grpId="0" nodeType="withEffect">
                                  <p:stCondLst>
                                    <p:cond delay="0"/>
                                  </p:stCondLst>
                                  <p:childTnLst>
                                    <p:set>
                                      <p:cBhvr>
                                        <p:cTn id="70" dur="1" fill="hold">
                                          <p:stCondLst>
                                            <p:cond delay="0"/>
                                          </p:stCondLst>
                                        </p:cTn>
                                        <p:tgtEl>
                                          <p:spTgt spid="176149"/>
                                        </p:tgtEl>
                                        <p:attrNameLst>
                                          <p:attrName>style.visibility</p:attrName>
                                        </p:attrNameLst>
                                      </p:cBhvr>
                                      <p:to>
                                        <p:strVal val="visible"/>
                                      </p:to>
                                    </p:set>
                                    <p:anim calcmode="lin" valueType="num">
                                      <p:cBhvr>
                                        <p:cTn id="71" dur="500" decel="50000" fill="hold">
                                          <p:stCondLst>
                                            <p:cond delay="0"/>
                                          </p:stCondLst>
                                        </p:cTn>
                                        <p:tgtEl>
                                          <p:spTgt spid="176149"/>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176149"/>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176149"/>
                                        </p:tgtEl>
                                        <p:attrNameLst>
                                          <p:attrName>ppt_w</p:attrName>
                                        </p:attrNameLst>
                                      </p:cBhvr>
                                      <p:tavLst>
                                        <p:tav tm="0">
                                          <p:val>
                                            <p:strVal val="#ppt_w*.05"/>
                                          </p:val>
                                        </p:tav>
                                        <p:tav tm="100000">
                                          <p:val>
                                            <p:strVal val="#ppt_w"/>
                                          </p:val>
                                        </p:tav>
                                      </p:tavLst>
                                    </p:anim>
                                    <p:anim calcmode="lin" valueType="num">
                                      <p:cBhvr>
                                        <p:cTn id="74" dur="1000" fill="hold"/>
                                        <p:tgtEl>
                                          <p:spTgt spid="176149"/>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176149"/>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176149"/>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176149"/>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176149"/>
                                        </p:tgtEl>
                                      </p:cBhvr>
                                    </p:animEffect>
                                  </p:childTnLst>
                                </p:cTn>
                              </p:par>
                              <p:par>
                                <p:cTn id="79" presetID="25" presetClass="entr" presetSubtype="0" fill="hold" grpId="0" nodeType="withEffect">
                                  <p:stCondLst>
                                    <p:cond delay="0"/>
                                  </p:stCondLst>
                                  <p:childTnLst>
                                    <p:set>
                                      <p:cBhvr>
                                        <p:cTn id="80" dur="1" fill="hold">
                                          <p:stCondLst>
                                            <p:cond delay="0"/>
                                          </p:stCondLst>
                                        </p:cTn>
                                        <p:tgtEl>
                                          <p:spTgt spid="176150"/>
                                        </p:tgtEl>
                                        <p:attrNameLst>
                                          <p:attrName>style.visibility</p:attrName>
                                        </p:attrNameLst>
                                      </p:cBhvr>
                                      <p:to>
                                        <p:strVal val="visible"/>
                                      </p:to>
                                    </p:set>
                                    <p:anim calcmode="lin" valueType="num">
                                      <p:cBhvr>
                                        <p:cTn id="81" dur="500" decel="50000" fill="hold">
                                          <p:stCondLst>
                                            <p:cond delay="0"/>
                                          </p:stCondLst>
                                        </p:cTn>
                                        <p:tgtEl>
                                          <p:spTgt spid="176150"/>
                                        </p:tgtEl>
                                        <p:attrNameLst>
                                          <p:attrName>style.rotation</p:attrName>
                                        </p:attrNameLst>
                                      </p:cBhvr>
                                      <p:tavLst>
                                        <p:tav tm="0">
                                          <p:val>
                                            <p:fltVal val="-90"/>
                                          </p:val>
                                        </p:tav>
                                        <p:tav tm="100000">
                                          <p:val>
                                            <p:fltVal val="0"/>
                                          </p:val>
                                        </p:tav>
                                      </p:tavLst>
                                    </p:anim>
                                    <p:anim calcmode="lin" valueType="num">
                                      <p:cBhvr>
                                        <p:cTn id="82" dur="500" decel="50000" fill="hold">
                                          <p:stCondLst>
                                            <p:cond delay="0"/>
                                          </p:stCondLst>
                                        </p:cTn>
                                        <p:tgtEl>
                                          <p:spTgt spid="176150"/>
                                        </p:tgtEl>
                                        <p:attrNameLst>
                                          <p:attrName>ppt_w</p:attrName>
                                        </p:attrNameLst>
                                      </p:cBhvr>
                                      <p:tavLst>
                                        <p:tav tm="0">
                                          <p:val>
                                            <p:strVal val="#ppt_w"/>
                                          </p:val>
                                        </p:tav>
                                        <p:tav tm="100000">
                                          <p:val>
                                            <p:strVal val="#ppt_w*.05"/>
                                          </p:val>
                                        </p:tav>
                                      </p:tavLst>
                                    </p:anim>
                                    <p:anim calcmode="lin" valueType="num">
                                      <p:cBhvr>
                                        <p:cTn id="83" dur="500" accel="50000" fill="hold">
                                          <p:stCondLst>
                                            <p:cond delay="500"/>
                                          </p:stCondLst>
                                        </p:cTn>
                                        <p:tgtEl>
                                          <p:spTgt spid="176150"/>
                                        </p:tgtEl>
                                        <p:attrNameLst>
                                          <p:attrName>ppt_w</p:attrName>
                                        </p:attrNameLst>
                                      </p:cBhvr>
                                      <p:tavLst>
                                        <p:tav tm="0">
                                          <p:val>
                                            <p:strVal val="#ppt_w*.05"/>
                                          </p:val>
                                        </p:tav>
                                        <p:tav tm="100000">
                                          <p:val>
                                            <p:strVal val="#ppt_w"/>
                                          </p:val>
                                        </p:tav>
                                      </p:tavLst>
                                    </p:anim>
                                    <p:anim calcmode="lin" valueType="num">
                                      <p:cBhvr>
                                        <p:cTn id="84" dur="1000" fill="hold"/>
                                        <p:tgtEl>
                                          <p:spTgt spid="176150"/>
                                        </p:tgtEl>
                                        <p:attrNameLst>
                                          <p:attrName>ppt_h</p:attrName>
                                        </p:attrNameLst>
                                      </p:cBhvr>
                                      <p:tavLst>
                                        <p:tav tm="0">
                                          <p:val>
                                            <p:strVal val="#ppt_h"/>
                                          </p:val>
                                        </p:tav>
                                        <p:tav tm="100000">
                                          <p:val>
                                            <p:strVal val="#ppt_h"/>
                                          </p:val>
                                        </p:tav>
                                      </p:tavLst>
                                    </p:anim>
                                    <p:anim calcmode="lin" valueType="num">
                                      <p:cBhvr>
                                        <p:cTn id="85" dur="500" decel="50000" fill="hold">
                                          <p:stCondLst>
                                            <p:cond delay="0"/>
                                          </p:stCondLst>
                                        </p:cTn>
                                        <p:tgtEl>
                                          <p:spTgt spid="176150"/>
                                        </p:tgtEl>
                                        <p:attrNameLst>
                                          <p:attrName>ppt_x</p:attrName>
                                        </p:attrNameLst>
                                      </p:cBhvr>
                                      <p:tavLst>
                                        <p:tav tm="0">
                                          <p:val>
                                            <p:strVal val="#ppt_x+.4"/>
                                          </p:val>
                                        </p:tav>
                                        <p:tav tm="100000">
                                          <p:val>
                                            <p:strVal val="#ppt_x"/>
                                          </p:val>
                                        </p:tav>
                                      </p:tavLst>
                                    </p:anim>
                                    <p:anim calcmode="lin" valueType="num">
                                      <p:cBhvr>
                                        <p:cTn id="86" dur="500" decel="50000" fill="hold">
                                          <p:stCondLst>
                                            <p:cond delay="0"/>
                                          </p:stCondLst>
                                        </p:cTn>
                                        <p:tgtEl>
                                          <p:spTgt spid="176150"/>
                                        </p:tgtEl>
                                        <p:attrNameLst>
                                          <p:attrName>ppt_y</p:attrName>
                                        </p:attrNameLst>
                                      </p:cBhvr>
                                      <p:tavLst>
                                        <p:tav tm="0">
                                          <p:val>
                                            <p:strVal val="#ppt_y-.2"/>
                                          </p:val>
                                        </p:tav>
                                        <p:tav tm="100000">
                                          <p:val>
                                            <p:strVal val="#ppt_y+.1"/>
                                          </p:val>
                                        </p:tav>
                                      </p:tavLst>
                                    </p:anim>
                                    <p:anim calcmode="lin" valueType="num">
                                      <p:cBhvr>
                                        <p:cTn id="87" dur="500" accel="50000" fill="hold">
                                          <p:stCondLst>
                                            <p:cond delay="500"/>
                                          </p:stCondLst>
                                        </p:cTn>
                                        <p:tgtEl>
                                          <p:spTgt spid="176150"/>
                                        </p:tgtEl>
                                        <p:attrNameLst>
                                          <p:attrName>ppt_y</p:attrName>
                                        </p:attrNameLst>
                                      </p:cBhvr>
                                      <p:tavLst>
                                        <p:tav tm="0">
                                          <p:val>
                                            <p:strVal val="#ppt_y+.1"/>
                                          </p:val>
                                        </p:tav>
                                        <p:tav tm="100000">
                                          <p:val>
                                            <p:strVal val="#ppt_y"/>
                                          </p:val>
                                        </p:tav>
                                      </p:tavLst>
                                    </p:anim>
                                    <p:animEffect transition="in" filter="fade">
                                      <p:cBhvr>
                                        <p:cTn id="88" dur="1000" decel="50000">
                                          <p:stCondLst>
                                            <p:cond delay="0"/>
                                          </p:stCondLst>
                                        </p:cTn>
                                        <p:tgtEl>
                                          <p:spTgt spid="176150"/>
                                        </p:tgtEl>
                                      </p:cBhvr>
                                    </p:animEffect>
                                  </p:childTnLst>
                                </p:cTn>
                              </p:par>
                              <p:par>
                                <p:cTn id="89" presetID="25" presetClass="entr" presetSubtype="0" fill="hold" grpId="0" nodeType="withEffect">
                                  <p:stCondLst>
                                    <p:cond delay="0"/>
                                  </p:stCondLst>
                                  <p:childTnLst>
                                    <p:set>
                                      <p:cBhvr>
                                        <p:cTn id="90" dur="1" fill="hold">
                                          <p:stCondLst>
                                            <p:cond delay="0"/>
                                          </p:stCondLst>
                                        </p:cTn>
                                        <p:tgtEl>
                                          <p:spTgt spid="176151"/>
                                        </p:tgtEl>
                                        <p:attrNameLst>
                                          <p:attrName>style.visibility</p:attrName>
                                        </p:attrNameLst>
                                      </p:cBhvr>
                                      <p:to>
                                        <p:strVal val="visible"/>
                                      </p:to>
                                    </p:set>
                                    <p:anim calcmode="lin" valueType="num">
                                      <p:cBhvr>
                                        <p:cTn id="91" dur="500" decel="50000" fill="hold">
                                          <p:stCondLst>
                                            <p:cond delay="0"/>
                                          </p:stCondLst>
                                        </p:cTn>
                                        <p:tgtEl>
                                          <p:spTgt spid="176151"/>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176151"/>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176151"/>
                                        </p:tgtEl>
                                        <p:attrNameLst>
                                          <p:attrName>ppt_w</p:attrName>
                                        </p:attrNameLst>
                                      </p:cBhvr>
                                      <p:tavLst>
                                        <p:tav tm="0">
                                          <p:val>
                                            <p:strVal val="#ppt_w*.05"/>
                                          </p:val>
                                        </p:tav>
                                        <p:tav tm="100000">
                                          <p:val>
                                            <p:strVal val="#ppt_w"/>
                                          </p:val>
                                        </p:tav>
                                      </p:tavLst>
                                    </p:anim>
                                    <p:anim calcmode="lin" valueType="num">
                                      <p:cBhvr>
                                        <p:cTn id="94" dur="1000" fill="hold"/>
                                        <p:tgtEl>
                                          <p:spTgt spid="176151"/>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176151"/>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176151"/>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176151"/>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176151"/>
                                        </p:tgtEl>
                                      </p:cBhvr>
                                    </p:animEffect>
                                  </p:childTnLst>
                                </p:cTn>
                              </p:par>
                              <p:par>
                                <p:cTn id="99" presetID="25" presetClass="entr" presetSubtype="0" fill="hold" grpId="0" nodeType="withEffect">
                                  <p:stCondLst>
                                    <p:cond delay="0"/>
                                  </p:stCondLst>
                                  <p:childTnLst>
                                    <p:set>
                                      <p:cBhvr>
                                        <p:cTn id="100" dur="1" fill="hold">
                                          <p:stCondLst>
                                            <p:cond delay="0"/>
                                          </p:stCondLst>
                                        </p:cTn>
                                        <p:tgtEl>
                                          <p:spTgt spid="176141"/>
                                        </p:tgtEl>
                                        <p:attrNameLst>
                                          <p:attrName>style.visibility</p:attrName>
                                        </p:attrNameLst>
                                      </p:cBhvr>
                                      <p:to>
                                        <p:strVal val="visible"/>
                                      </p:to>
                                    </p:set>
                                    <p:anim calcmode="lin" valueType="num">
                                      <p:cBhvr>
                                        <p:cTn id="101" dur="500" decel="50000" fill="hold">
                                          <p:stCondLst>
                                            <p:cond delay="0"/>
                                          </p:stCondLst>
                                        </p:cTn>
                                        <p:tgtEl>
                                          <p:spTgt spid="176141"/>
                                        </p:tgtEl>
                                        <p:attrNameLst>
                                          <p:attrName>style.rotation</p:attrName>
                                        </p:attrNameLst>
                                      </p:cBhvr>
                                      <p:tavLst>
                                        <p:tav tm="0">
                                          <p:val>
                                            <p:fltVal val="-90"/>
                                          </p:val>
                                        </p:tav>
                                        <p:tav tm="100000">
                                          <p:val>
                                            <p:fltVal val="0"/>
                                          </p:val>
                                        </p:tav>
                                      </p:tavLst>
                                    </p:anim>
                                    <p:anim calcmode="lin" valueType="num">
                                      <p:cBhvr>
                                        <p:cTn id="102" dur="500" decel="50000" fill="hold">
                                          <p:stCondLst>
                                            <p:cond delay="0"/>
                                          </p:stCondLst>
                                        </p:cTn>
                                        <p:tgtEl>
                                          <p:spTgt spid="176141"/>
                                        </p:tgtEl>
                                        <p:attrNameLst>
                                          <p:attrName>ppt_w</p:attrName>
                                        </p:attrNameLst>
                                      </p:cBhvr>
                                      <p:tavLst>
                                        <p:tav tm="0">
                                          <p:val>
                                            <p:strVal val="#ppt_w"/>
                                          </p:val>
                                        </p:tav>
                                        <p:tav tm="100000">
                                          <p:val>
                                            <p:strVal val="#ppt_w*.05"/>
                                          </p:val>
                                        </p:tav>
                                      </p:tavLst>
                                    </p:anim>
                                    <p:anim calcmode="lin" valueType="num">
                                      <p:cBhvr>
                                        <p:cTn id="103" dur="500" accel="50000" fill="hold">
                                          <p:stCondLst>
                                            <p:cond delay="500"/>
                                          </p:stCondLst>
                                        </p:cTn>
                                        <p:tgtEl>
                                          <p:spTgt spid="176141"/>
                                        </p:tgtEl>
                                        <p:attrNameLst>
                                          <p:attrName>ppt_w</p:attrName>
                                        </p:attrNameLst>
                                      </p:cBhvr>
                                      <p:tavLst>
                                        <p:tav tm="0">
                                          <p:val>
                                            <p:strVal val="#ppt_w*.05"/>
                                          </p:val>
                                        </p:tav>
                                        <p:tav tm="100000">
                                          <p:val>
                                            <p:strVal val="#ppt_w"/>
                                          </p:val>
                                        </p:tav>
                                      </p:tavLst>
                                    </p:anim>
                                    <p:anim calcmode="lin" valueType="num">
                                      <p:cBhvr>
                                        <p:cTn id="104" dur="1000" fill="hold"/>
                                        <p:tgtEl>
                                          <p:spTgt spid="176141"/>
                                        </p:tgtEl>
                                        <p:attrNameLst>
                                          <p:attrName>ppt_h</p:attrName>
                                        </p:attrNameLst>
                                      </p:cBhvr>
                                      <p:tavLst>
                                        <p:tav tm="0">
                                          <p:val>
                                            <p:strVal val="#ppt_h"/>
                                          </p:val>
                                        </p:tav>
                                        <p:tav tm="100000">
                                          <p:val>
                                            <p:strVal val="#ppt_h"/>
                                          </p:val>
                                        </p:tav>
                                      </p:tavLst>
                                    </p:anim>
                                    <p:anim calcmode="lin" valueType="num">
                                      <p:cBhvr>
                                        <p:cTn id="105" dur="500" decel="50000" fill="hold">
                                          <p:stCondLst>
                                            <p:cond delay="0"/>
                                          </p:stCondLst>
                                        </p:cTn>
                                        <p:tgtEl>
                                          <p:spTgt spid="176141"/>
                                        </p:tgtEl>
                                        <p:attrNameLst>
                                          <p:attrName>ppt_x</p:attrName>
                                        </p:attrNameLst>
                                      </p:cBhvr>
                                      <p:tavLst>
                                        <p:tav tm="0">
                                          <p:val>
                                            <p:strVal val="#ppt_x+.4"/>
                                          </p:val>
                                        </p:tav>
                                        <p:tav tm="100000">
                                          <p:val>
                                            <p:strVal val="#ppt_x"/>
                                          </p:val>
                                        </p:tav>
                                      </p:tavLst>
                                    </p:anim>
                                    <p:anim calcmode="lin" valueType="num">
                                      <p:cBhvr>
                                        <p:cTn id="106" dur="500" decel="50000" fill="hold">
                                          <p:stCondLst>
                                            <p:cond delay="0"/>
                                          </p:stCondLst>
                                        </p:cTn>
                                        <p:tgtEl>
                                          <p:spTgt spid="176141"/>
                                        </p:tgtEl>
                                        <p:attrNameLst>
                                          <p:attrName>ppt_y</p:attrName>
                                        </p:attrNameLst>
                                      </p:cBhvr>
                                      <p:tavLst>
                                        <p:tav tm="0">
                                          <p:val>
                                            <p:strVal val="#ppt_y-.2"/>
                                          </p:val>
                                        </p:tav>
                                        <p:tav tm="100000">
                                          <p:val>
                                            <p:strVal val="#ppt_y+.1"/>
                                          </p:val>
                                        </p:tav>
                                      </p:tavLst>
                                    </p:anim>
                                    <p:anim calcmode="lin" valueType="num">
                                      <p:cBhvr>
                                        <p:cTn id="107" dur="500" accel="50000" fill="hold">
                                          <p:stCondLst>
                                            <p:cond delay="500"/>
                                          </p:stCondLst>
                                        </p:cTn>
                                        <p:tgtEl>
                                          <p:spTgt spid="176141"/>
                                        </p:tgtEl>
                                        <p:attrNameLst>
                                          <p:attrName>ppt_y</p:attrName>
                                        </p:attrNameLst>
                                      </p:cBhvr>
                                      <p:tavLst>
                                        <p:tav tm="0">
                                          <p:val>
                                            <p:strVal val="#ppt_y+.1"/>
                                          </p:val>
                                        </p:tav>
                                        <p:tav tm="100000">
                                          <p:val>
                                            <p:strVal val="#ppt_y"/>
                                          </p:val>
                                        </p:tav>
                                      </p:tavLst>
                                    </p:anim>
                                    <p:animEffect transition="in" filter="fade">
                                      <p:cBhvr>
                                        <p:cTn id="108" dur="1000" decel="50000">
                                          <p:stCondLst>
                                            <p:cond delay="0"/>
                                          </p:stCondLst>
                                        </p:cTn>
                                        <p:tgtEl>
                                          <p:spTgt spid="176141"/>
                                        </p:tgtEl>
                                      </p:cBhvr>
                                    </p:animEffect>
                                  </p:childTnLst>
                                </p:cTn>
                              </p:par>
                              <p:par>
                                <p:cTn id="109" presetID="25" presetClass="entr" presetSubtype="0" fill="hold" grpId="0" nodeType="withEffect">
                                  <p:stCondLst>
                                    <p:cond delay="0"/>
                                  </p:stCondLst>
                                  <p:childTnLst>
                                    <p:set>
                                      <p:cBhvr>
                                        <p:cTn id="110" dur="1" fill="hold">
                                          <p:stCondLst>
                                            <p:cond delay="0"/>
                                          </p:stCondLst>
                                        </p:cTn>
                                        <p:tgtEl>
                                          <p:spTgt spid="176139"/>
                                        </p:tgtEl>
                                        <p:attrNameLst>
                                          <p:attrName>style.visibility</p:attrName>
                                        </p:attrNameLst>
                                      </p:cBhvr>
                                      <p:to>
                                        <p:strVal val="visible"/>
                                      </p:to>
                                    </p:set>
                                    <p:anim calcmode="lin" valueType="num">
                                      <p:cBhvr>
                                        <p:cTn id="111" dur="500" decel="50000" fill="hold">
                                          <p:stCondLst>
                                            <p:cond delay="0"/>
                                          </p:stCondLst>
                                        </p:cTn>
                                        <p:tgtEl>
                                          <p:spTgt spid="176139"/>
                                        </p:tgtEl>
                                        <p:attrNameLst>
                                          <p:attrName>style.rotation</p:attrName>
                                        </p:attrNameLst>
                                      </p:cBhvr>
                                      <p:tavLst>
                                        <p:tav tm="0">
                                          <p:val>
                                            <p:fltVal val="-90"/>
                                          </p:val>
                                        </p:tav>
                                        <p:tav tm="100000">
                                          <p:val>
                                            <p:fltVal val="0"/>
                                          </p:val>
                                        </p:tav>
                                      </p:tavLst>
                                    </p:anim>
                                    <p:anim calcmode="lin" valueType="num">
                                      <p:cBhvr>
                                        <p:cTn id="112" dur="500" decel="50000" fill="hold">
                                          <p:stCondLst>
                                            <p:cond delay="0"/>
                                          </p:stCondLst>
                                        </p:cTn>
                                        <p:tgtEl>
                                          <p:spTgt spid="176139"/>
                                        </p:tgtEl>
                                        <p:attrNameLst>
                                          <p:attrName>ppt_w</p:attrName>
                                        </p:attrNameLst>
                                      </p:cBhvr>
                                      <p:tavLst>
                                        <p:tav tm="0">
                                          <p:val>
                                            <p:strVal val="#ppt_w"/>
                                          </p:val>
                                        </p:tav>
                                        <p:tav tm="100000">
                                          <p:val>
                                            <p:strVal val="#ppt_w*.05"/>
                                          </p:val>
                                        </p:tav>
                                      </p:tavLst>
                                    </p:anim>
                                    <p:anim calcmode="lin" valueType="num">
                                      <p:cBhvr>
                                        <p:cTn id="113" dur="500" accel="50000" fill="hold">
                                          <p:stCondLst>
                                            <p:cond delay="500"/>
                                          </p:stCondLst>
                                        </p:cTn>
                                        <p:tgtEl>
                                          <p:spTgt spid="176139"/>
                                        </p:tgtEl>
                                        <p:attrNameLst>
                                          <p:attrName>ppt_w</p:attrName>
                                        </p:attrNameLst>
                                      </p:cBhvr>
                                      <p:tavLst>
                                        <p:tav tm="0">
                                          <p:val>
                                            <p:strVal val="#ppt_w*.05"/>
                                          </p:val>
                                        </p:tav>
                                        <p:tav tm="100000">
                                          <p:val>
                                            <p:strVal val="#ppt_w"/>
                                          </p:val>
                                        </p:tav>
                                      </p:tavLst>
                                    </p:anim>
                                    <p:anim calcmode="lin" valueType="num">
                                      <p:cBhvr>
                                        <p:cTn id="114" dur="1000" fill="hold"/>
                                        <p:tgtEl>
                                          <p:spTgt spid="176139"/>
                                        </p:tgtEl>
                                        <p:attrNameLst>
                                          <p:attrName>ppt_h</p:attrName>
                                        </p:attrNameLst>
                                      </p:cBhvr>
                                      <p:tavLst>
                                        <p:tav tm="0">
                                          <p:val>
                                            <p:strVal val="#ppt_h"/>
                                          </p:val>
                                        </p:tav>
                                        <p:tav tm="100000">
                                          <p:val>
                                            <p:strVal val="#ppt_h"/>
                                          </p:val>
                                        </p:tav>
                                      </p:tavLst>
                                    </p:anim>
                                    <p:anim calcmode="lin" valueType="num">
                                      <p:cBhvr>
                                        <p:cTn id="115" dur="500" decel="50000" fill="hold">
                                          <p:stCondLst>
                                            <p:cond delay="0"/>
                                          </p:stCondLst>
                                        </p:cTn>
                                        <p:tgtEl>
                                          <p:spTgt spid="176139"/>
                                        </p:tgtEl>
                                        <p:attrNameLst>
                                          <p:attrName>ppt_x</p:attrName>
                                        </p:attrNameLst>
                                      </p:cBhvr>
                                      <p:tavLst>
                                        <p:tav tm="0">
                                          <p:val>
                                            <p:strVal val="#ppt_x+.4"/>
                                          </p:val>
                                        </p:tav>
                                        <p:tav tm="100000">
                                          <p:val>
                                            <p:strVal val="#ppt_x"/>
                                          </p:val>
                                        </p:tav>
                                      </p:tavLst>
                                    </p:anim>
                                    <p:anim calcmode="lin" valueType="num">
                                      <p:cBhvr>
                                        <p:cTn id="116" dur="500" decel="50000" fill="hold">
                                          <p:stCondLst>
                                            <p:cond delay="0"/>
                                          </p:stCondLst>
                                        </p:cTn>
                                        <p:tgtEl>
                                          <p:spTgt spid="176139"/>
                                        </p:tgtEl>
                                        <p:attrNameLst>
                                          <p:attrName>ppt_y</p:attrName>
                                        </p:attrNameLst>
                                      </p:cBhvr>
                                      <p:tavLst>
                                        <p:tav tm="0">
                                          <p:val>
                                            <p:strVal val="#ppt_y-.2"/>
                                          </p:val>
                                        </p:tav>
                                        <p:tav tm="100000">
                                          <p:val>
                                            <p:strVal val="#ppt_y+.1"/>
                                          </p:val>
                                        </p:tav>
                                      </p:tavLst>
                                    </p:anim>
                                    <p:anim calcmode="lin" valueType="num">
                                      <p:cBhvr>
                                        <p:cTn id="117" dur="500" accel="50000" fill="hold">
                                          <p:stCondLst>
                                            <p:cond delay="500"/>
                                          </p:stCondLst>
                                        </p:cTn>
                                        <p:tgtEl>
                                          <p:spTgt spid="176139"/>
                                        </p:tgtEl>
                                        <p:attrNameLst>
                                          <p:attrName>ppt_y</p:attrName>
                                        </p:attrNameLst>
                                      </p:cBhvr>
                                      <p:tavLst>
                                        <p:tav tm="0">
                                          <p:val>
                                            <p:strVal val="#ppt_y+.1"/>
                                          </p:val>
                                        </p:tav>
                                        <p:tav tm="100000">
                                          <p:val>
                                            <p:strVal val="#ppt_y"/>
                                          </p:val>
                                        </p:tav>
                                      </p:tavLst>
                                    </p:anim>
                                    <p:animEffect transition="in" filter="fade">
                                      <p:cBhvr>
                                        <p:cTn id="118" dur="1000" decel="50000">
                                          <p:stCondLst>
                                            <p:cond delay="0"/>
                                          </p:stCondLst>
                                        </p:cTn>
                                        <p:tgtEl>
                                          <p:spTgt spid="176139"/>
                                        </p:tgtEl>
                                      </p:cBhvr>
                                    </p:animEffect>
                                  </p:childTnLst>
                                </p:cTn>
                              </p:par>
                            </p:childTnLst>
                          </p:cTn>
                        </p:par>
                      </p:childTnLst>
                    </p:cTn>
                  </p:par>
                  <p:par>
                    <p:cTn id="119" fill="hold">
                      <p:stCondLst>
                        <p:cond delay="indefinite"/>
                      </p:stCondLst>
                      <p:childTnLst>
                        <p:par>
                          <p:cTn id="120" fill="hold">
                            <p:stCondLst>
                              <p:cond delay="0"/>
                            </p:stCondLst>
                            <p:childTnLst>
                              <p:par>
                                <p:cTn id="121" presetID="25" presetClass="entr" presetSubtype="0" fill="hold" grpId="0" nodeType="clickEffect">
                                  <p:stCondLst>
                                    <p:cond delay="0"/>
                                  </p:stCondLst>
                                  <p:childTnLst>
                                    <p:set>
                                      <p:cBhvr>
                                        <p:cTn id="122" dur="1" fill="hold">
                                          <p:stCondLst>
                                            <p:cond delay="0"/>
                                          </p:stCondLst>
                                        </p:cTn>
                                        <p:tgtEl>
                                          <p:spTgt spid="176142"/>
                                        </p:tgtEl>
                                        <p:attrNameLst>
                                          <p:attrName>style.visibility</p:attrName>
                                        </p:attrNameLst>
                                      </p:cBhvr>
                                      <p:to>
                                        <p:strVal val="visible"/>
                                      </p:to>
                                    </p:set>
                                    <p:anim calcmode="lin" valueType="num">
                                      <p:cBhvr>
                                        <p:cTn id="123" dur="500" decel="50000" fill="hold">
                                          <p:stCondLst>
                                            <p:cond delay="0"/>
                                          </p:stCondLst>
                                        </p:cTn>
                                        <p:tgtEl>
                                          <p:spTgt spid="176142"/>
                                        </p:tgtEl>
                                        <p:attrNameLst>
                                          <p:attrName>style.rotation</p:attrName>
                                        </p:attrNameLst>
                                      </p:cBhvr>
                                      <p:tavLst>
                                        <p:tav tm="0">
                                          <p:val>
                                            <p:fltVal val="-90"/>
                                          </p:val>
                                        </p:tav>
                                        <p:tav tm="100000">
                                          <p:val>
                                            <p:fltVal val="0"/>
                                          </p:val>
                                        </p:tav>
                                      </p:tavLst>
                                    </p:anim>
                                    <p:anim calcmode="lin" valueType="num">
                                      <p:cBhvr>
                                        <p:cTn id="124" dur="500" decel="50000" fill="hold">
                                          <p:stCondLst>
                                            <p:cond delay="0"/>
                                          </p:stCondLst>
                                        </p:cTn>
                                        <p:tgtEl>
                                          <p:spTgt spid="176142"/>
                                        </p:tgtEl>
                                        <p:attrNameLst>
                                          <p:attrName>ppt_w</p:attrName>
                                        </p:attrNameLst>
                                      </p:cBhvr>
                                      <p:tavLst>
                                        <p:tav tm="0">
                                          <p:val>
                                            <p:strVal val="#ppt_w"/>
                                          </p:val>
                                        </p:tav>
                                        <p:tav tm="100000">
                                          <p:val>
                                            <p:strVal val="#ppt_w*.05"/>
                                          </p:val>
                                        </p:tav>
                                      </p:tavLst>
                                    </p:anim>
                                    <p:anim calcmode="lin" valueType="num">
                                      <p:cBhvr>
                                        <p:cTn id="125" dur="500" accel="50000" fill="hold">
                                          <p:stCondLst>
                                            <p:cond delay="500"/>
                                          </p:stCondLst>
                                        </p:cTn>
                                        <p:tgtEl>
                                          <p:spTgt spid="176142"/>
                                        </p:tgtEl>
                                        <p:attrNameLst>
                                          <p:attrName>ppt_w</p:attrName>
                                        </p:attrNameLst>
                                      </p:cBhvr>
                                      <p:tavLst>
                                        <p:tav tm="0">
                                          <p:val>
                                            <p:strVal val="#ppt_w*.05"/>
                                          </p:val>
                                        </p:tav>
                                        <p:tav tm="100000">
                                          <p:val>
                                            <p:strVal val="#ppt_w"/>
                                          </p:val>
                                        </p:tav>
                                      </p:tavLst>
                                    </p:anim>
                                    <p:anim calcmode="lin" valueType="num">
                                      <p:cBhvr>
                                        <p:cTn id="126" dur="1000" fill="hold"/>
                                        <p:tgtEl>
                                          <p:spTgt spid="176142"/>
                                        </p:tgtEl>
                                        <p:attrNameLst>
                                          <p:attrName>ppt_h</p:attrName>
                                        </p:attrNameLst>
                                      </p:cBhvr>
                                      <p:tavLst>
                                        <p:tav tm="0">
                                          <p:val>
                                            <p:strVal val="#ppt_h"/>
                                          </p:val>
                                        </p:tav>
                                        <p:tav tm="100000">
                                          <p:val>
                                            <p:strVal val="#ppt_h"/>
                                          </p:val>
                                        </p:tav>
                                      </p:tavLst>
                                    </p:anim>
                                    <p:anim calcmode="lin" valueType="num">
                                      <p:cBhvr>
                                        <p:cTn id="127" dur="500" decel="50000" fill="hold">
                                          <p:stCondLst>
                                            <p:cond delay="0"/>
                                          </p:stCondLst>
                                        </p:cTn>
                                        <p:tgtEl>
                                          <p:spTgt spid="176142"/>
                                        </p:tgtEl>
                                        <p:attrNameLst>
                                          <p:attrName>ppt_x</p:attrName>
                                        </p:attrNameLst>
                                      </p:cBhvr>
                                      <p:tavLst>
                                        <p:tav tm="0">
                                          <p:val>
                                            <p:strVal val="#ppt_x+.4"/>
                                          </p:val>
                                        </p:tav>
                                        <p:tav tm="100000">
                                          <p:val>
                                            <p:strVal val="#ppt_x"/>
                                          </p:val>
                                        </p:tav>
                                      </p:tavLst>
                                    </p:anim>
                                    <p:anim calcmode="lin" valueType="num">
                                      <p:cBhvr>
                                        <p:cTn id="128" dur="500" decel="50000" fill="hold">
                                          <p:stCondLst>
                                            <p:cond delay="0"/>
                                          </p:stCondLst>
                                        </p:cTn>
                                        <p:tgtEl>
                                          <p:spTgt spid="176142"/>
                                        </p:tgtEl>
                                        <p:attrNameLst>
                                          <p:attrName>ppt_y</p:attrName>
                                        </p:attrNameLst>
                                      </p:cBhvr>
                                      <p:tavLst>
                                        <p:tav tm="0">
                                          <p:val>
                                            <p:strVal val="#ppt_y-.2"/>
                                          </p:val>
                                        </p:tav>
                                        <p:tav tm="100000">
                                          <p:val>
                                            <p:strVal val="#ppt_y+.1"/>
                                          </p:val>
                                        </p:tav>
                                      </p:tavLst>
                                    </p:anim>
                                    <p:anim calcmode="lin" valueType="num">
                                      <p:cBhvr>
                                        <p:cTn id="129" dur="500" accel="50000" fill="hold">
                                          <p:stCondLst>
                                            <p:cond delay="500"/>
                                          </p:stCondLst>
                                        </p:cTn>
                                        <p:tgtEl>
                                          <p:spTgt spid="176142"/>
                                        </p:tgtEl>
                                        <p:attrNameLst>
                                          <p:attrName>ppt_y</p:attrName>
                                        </p:attrNameLst>
                                      </p:cBhvr>
                                      <p:tavLst>
                                        <p:tav tm="0">
                                          <p:val>
                                            <p:strVal val="#ppt_y+.1"/>
                                          </p:val>
                                        </p:tav>
                                        <p:tav tm="100000">
                                          <p:val>
                                            <p:strVal val="#ppt_y"/>
                                          </p:val>
                                        </p:tav>
                                      </p:tavLst>
                                    </p:anim>
                                    <p:animEffect transition="in" filter="fade">
                                      <p:cBhvr>
                                        <p:cTn id="130" dur="1000" decel="50000">
                                          <p:stCondLst>
                                            <p:cond delay="0"/>
                                          </p:stCondLst>
                                        </p:cTn>
                                        <p:tgtEl>
                                          <p:spTgt spid="176142"/>
                                        </p:tgtEl>
                                      </p:cBhvr>
                                    </p:animEffect>
                                  </p:childTnLst>
                                </p:cTn>
                              </p:par>
                              <p:par>
                                <p:cTn id="131" presetID="25" presetClass="entr" presetSubtype="0" fill="hold" grpId="0" nodeType="withEffect">
                                  <p:stCondLst>
                                    <p:cond delay="0"/>
                                  </p:stCondLst>
                                  <p:childTnLst>
                                    <p:set>
                                      <p:cBhvr>
                                        <p:cTn id="132" dur="1" fill="hold">
                                          <p:stCondLst>
                                            <p:cond delay="0"/>
                                          </p:stCondLst>
                                        </p:cTn>
                                        <p:tgtEl>
                                          <p:spTgt spid="176152"/>
                                        </p:tgtEl>
                                        <p:attrNameLst>
                                          <p:attrName>style.visibility</p:attrName>
                                        </p:attrNameLst>
                                      </p:cBhvr>
                                      <p:to>
                                        <p:strVal val="visible"/>
                                      </p:to>
                                    </p:set>
                                    <p:anim calcmode="lin" valueType="num">
                                      <p:cBhvr>
                                        <p:cTn id="133" dur="500" decel="50000" fill="hold">
                                          <p:stCondLst>
                                            <p:cond delay="0"/>
                                          </p:stCondLst>
                                        </p:cTn>
                                        <p:tgtEl>
                                          <p:spTgt spid="176152"/>
                                        </p:tgtEl>
                                        <p:attrNameLst>
                                          <p:attrName>style.rotation</p:attrName>
                                        </p:attrNameLst>
                                      </p:cBhvr>
                                      <p:tavLst>
                                        <p:tav tm="0">
                                          <p:val>
                                            <p:fltVal val="-90"/>
                                          </p:val>
                                        </p:tav>
                                        <p:tav tm="100000">
                                          <p:val>
                                            <p:fltVal val="0"/>
                                          </p:val>
                                        </p:tav>
                                      </p:tavLst>
                                    </p:anim>
                                    <p:anim calcmode="lin" valueType="num">
                                      <p:cBhvr>
                                        <p:cTn id="134" dur="500" decel="50000" fill="hold">
                                          <p:stCondLst>
                                            <p:cond delay="0"/>
                                          </p:stCondLst>
                                        </p:cTn>
                                        <p:tgtEl>
                                          <p:spTgt spid="176152"/>
                                        </p:tgtEl>
                                        <p:attrNameLst>
                                          <p:attrName>ppt_w</p:attrName>
                                        </p:attrNameLst>
                                      </p:cBhvr>
                                      <p:tavLst>
                                        <p:tav tm="0">
                                          <p:val>
                                            <p:strVal val="#ppt_w"/>
                                          </p:val>
                                        </p:tav>
                                        <p:tav tm="100000">
                                          <p:val>
                                            <p:strVal val="#ppt_w*.05"/>
                                          </p:val>
                                        </p:tav>
                                      </p:tavLst>
                                    </p:anim>
                                    <p:anim calcmode="lin" valueType="num">
                                      <p:cBhvr>
                                        <p:cTn id="135" dur="500" accel="50000" fill="hold">
                                          <p:stCondLst>
                                            <p:cond delay="500"/>
                                          </p:stCondLst>
                                        </p:cTn>
                                        <p:tgtEl>
                                          <p:spTgt spid="176152"/>
                                        </p:tgtEl>
                                        <p:attrNameLst>
                                          <p:attrName>ppt_w</p:attrName>
                                        </p:attrNameLst>
                                      </p:cBhvr>
                                      <p:tavLst>
                                        <p:tav tm="0">
                                          <p:val>
                                            <p:strVal val="#ppt_w*.05"/>
                                          </p:val>
                                        </p:tav>
                                        <p:tav tm="100000">
                                          <p:val>
                                            <p:strVal val="#ppt_w"/>
                                          </p:val>
                                        </p:tav>
                                      </p:tavLst>
                                    </p:anim>
                                    <p:anim calcmode="lin" valueType="num">
                                      <p:cBhvr>
                                        <p:cTn id="136" dur="1000" fill="hold"/>
                                        <p:tgtEl>
                                          <p:spTgt spid="176152"/>
                                        </p:tgtEl>
                                        <p:attrNameLst>
                                          <p:attrName>ppt_h</p:attrName>
                                        </p:attrNameLst>
                                      </p:cBhvr>
                                      <p:tavLst>
                                        <p:tav tm="0">
                                          <p:val>
                                            <p:strVal val="#ppt_h"/>
                                          </p:val>
                                        </p:tav>
                                        <p:tav tm="100000">
                                          <p:val>
                                            <p:strVal val="#ppt_h"/>
                                          </p:val>
                                        </p:tav>
                                      </p:tavLst>
                                    </p:anim>
                                    <p:anim calcmode="lin" valueType="num">
                                      <p:cBhvr>
                                        <p:cTn id="137" dur="500" decel="50000" fill="hold">
                                          <p:stCondLst>
                                            <p:cond delay="0"/>
                                          </p:stCondLst>
                                        </p:cTn>
                                        <p:tgtEl>
                                          <p:spTgt spid="176152"/>
                                        </p:tgtEl>
                                        <p:attrNameLst>
                                          <p:attrName>ppt_x</p:attrName>
                                        </p:attrNameLst>
                                      </p:cBhvr>
                                      <p:tavLst>
                                        <p:tav tm="0">
                                          <p:val>
                                            <p:strVal val="#ppt_x+.4"/>
                                          </p:val>
                                        </p:tav>
                                        <p:tav tm="100000">
                                          <p:val>
                                            <p:strVal val="#ppt_x"/>
                                          </p:val>
                                        </p:tav>
                                      </p:tavLst>
                                    </p:anim>
                                    <p:anim calcmode="lin" valueType="num">
                                      <p:cBhvr>
                                        <p:cTn id="138" dur="500" decel="50000" fill="hold">
                                          <p:stCondLst>
                                            <p:cond delay="0"/>
                                          </p:stCondLst>
                                        </p:cTn>
                                        <p:tgtEl>
                                          <p:spTgt spid="176152"/>
                                        </p:tgtEl>
                                        <p:attrNameLst>
                                          <p:attrName>ppt_y</p:attrName>
                                        </p:attrNameLst>
                                      </p:cBhvr>
                                      <p:tavLst>
                                        <p:tav tm="0">
                                          <p:val>
                                            <p:strVal val="#ppt_y-.2"/>
                                          </p:val>
                                        </p:tav>
                                        <p:tav tm="100000">
                                          <p:val>
                                            <p:strVal val="#ppt_y+.1"/>
                                          </p:val>
                                        </p:tav>
                                      </p:tavLst>
                                    </p:anim>
                                    <p:anim calcmode="lin" valueType="num">
                                      <p:cBhvr>
                                        <p:cTn id="139" dur="500" accel="50000" fill="hold">
                                          <p:stCondLst>
                                            <p:cond delay="500"/>
                                          </p:stCondLst>
                                        </p:cTn>
                                        <p:tgtEl>
                                          <p:spTgt spid="176152"/>
                                        </p:tgtEl>
                                        <p:attrNameLst>
                                          <p:attrName>ppt_y</p:attrName>
                                        </p:attrNameLst>
                                      </p:cBhvr>
                                      <p:tavLst>
                                        <p:tav tm="0">
                                          <p:val>
                                            <p:strVal val="#ppt_y+.1"/>
                                          </p:val>
                                        </p:tav>
                                        <p:tav tm="100000">
                                          <p:val>
                                            <p:strVal val="#ppt_y"/>
                                          </p:val>
                                        </p:tav>
                                      </p:tavLst>
                                    </p:anim>
                                    <p:animEffect transition="in" filter="fade">
                                      <p:cBhvr>
                                        <p:cTn id="140" dur="1000" decel="50000">
                                          <p:stCondLst>
                                            <p:cond delay="0"/>
                                          </p:stCondLst>
                                        </p:cTn>
                                        <p:tgtEl>
                                          <p:spTgt spid="176152"/>
                                        </p:tgtEl>
                                      </p:cBhvr>
                                    </p:animEffect>
                                  </p:childTnLst>
                                </p:cTn>
                              </p:par>
                              <p:par>
                                <p:cTn id="141" presetID="25" presetClass="entr" presetSubtype="0" fill="hold" grpId="0" nodeType="withEffect">
                                  <p:stCondLst>
                                    <p:cond delay="0"/>
                                  </p:stCondLst>
                                  <p:childTnLst>
                                    <p:set>
                                      <p:cBhvr>
                                        <p:cTn id="142" dur="1" fill="hold">
                                          <p:stCondLst>
                                            <p:cond delay="0"/>
                                          </p:stCondLst>
                                        </p:cTn>
                                        <p:tgtEl>
                                          <p:spTgt spid="176153"/>
                                        </p:tgtEl>
                                        <p:attrNameLst>
                                          <p:attrName>style.visibility</p:attrName>
                                        </p:attrNameLst>
                                      </p:cBhvr>
                                      <p:to>
                                        <p:strVal val="visible"/>
                                      </p:to>
                                    </p:set>
                                    <p:anim calcmode="lin" valueType="num">
                                      <p:cBhvr>
                                        <p:cTn id="143" dur="500" decel="50000" fill="hold">
                                          <p:stCondLst>
                                            <p:cond delay="0"/>
                                          </p:stCondLst>
                                        </p:cTn>
                                        <p:tgtEl>
                                          <p:spTgt spid="176153"/>
                                        </p:tgtEl>
                                        <p:attrNameLst>
                                          <p:attrName>style.rotation</p:attrName>
                                        </p:attrNameLst>
                                      </p:cBhvr>
                                      <p:tavLst>
                                        <p:tav tm="0">
                                          <p:val>
                                            <p:fltVal val="-90"/>
                                          </p:val>
                                        </p:tav>
                                        <p:tav tm="100000">
                                          <p:val>
                                            <p:fltVal val="0"/>
                                          </p:val>
                                        </p:tav>
                                      </p:tavLst>
                                    </p:anim>
                                    <p:anim calcmode="lin" valueType="num">
                                      <p:cBhvr>
                                        <p:cTn id="144" dur="500" decel="50000" fill="hold">
                                          <p:stCondLst>
                                            <p:cond delay="0"/>
                                          </p:stCondLst>
                                        </p:cTn>
                                        <p:tgtEl>
                                          <p:spTgt spid="176153"/>
                                        </p:tgtEl>
                                        <p:attrNameLst>
                                          <p:attrName>ppt_w</p:attrName>
                                        </p:attrNameLst>
                                      </p:cBhvr>
                                      <p:tavLst>
                                        <p:tav tm="0">
                                          <p:val>
                                            <p:strVal val="#ppt_w"/>
                                          </p:val>
                                        </p:tav>
                                        <p:tav tm="100000">
                                          <p:val>
                                            <p:strVal val="#ppt_w*.05"/>
                                          </p:val>
                                        </p:tav>
                                      </p:tavLst>
                                    </p:anim>
                                    <p:anim calcmode="lin" valueType="num">
                                      <p:cBhvr>
                                        <p:cTn id="145" dur="500" accel="50000" fill="hold">
                                          <p:stCondLst>
                                            <p:cond delay="500"/>
                                          </p:stCondLst>
                                        </p:cTn>
                                        <p:tgtEl>
                                          <p:spTgt spid="176153"/>
                                        </p:tgtEl>
                                        <p:attrNameLst>
                                          <p:attrName>ppt_w</p:attrName>
                                        </p:attrNameLst>
                                      </p:cBhvr>
                                      <p:tavLst>
                                        <p:tav tm="0">
                                          <p:val>
                                            <p:strVal val="#ppt_w*.05"/>
                                          </p:val>
                                        </p:tav>
                                        <p:tav tm="100000">
                                          <p:val>
                                            <p:strVal val="#ppt_w"/>
                                          </p:val>
                                        </p:tav>
                                      </p:tavLst>
                                    </p:anim>
                                    <p:anim calcmode="lin" valueType="num">
                                      <p:cBhvr>
                                        <p:cTn id="146" dur="1000" fill="hold"/>
                                        <p:tgtEl>
                                          <p:spTgt spid="176153"/>
                                        </p:tgtEl>
                                        <p:attrNameLst>
                                          <p:attrName>ppt_h</p:attrName>
                                        </p:attrNameLst>
                                      </p:cBhvr>
                                      <p:tavLst>
                                        <p:tav tm="0">
                                          <p:val>
                                            <p:strVal val="#ppt_h"/>
                                          </p:val>
                                        </p:tav>
                                        <p:tav tm="100000">
                                          <p:val>
                                            <p:strVal val="#ppt_h"/>
                                          </p:val>
                                        </p:tav>
                                      </p:tavLst>
                                    </p:anim>
                                    <p:anim calcmode="lin" valueType="num">
                                      <p:cBhvr>
                                        <p:cTn id="147" dur="500" decel="50000" fill="hold">
                                          <p:stCondLst>
                                            <p:cond delay="0"/>
                                          </p:stCondLst>
                                        </p:cTn>
                                        <p:tgtEl>
                                          <p:spTgt spid="176153"/>
                                        </p:tgtEl>
                                        <p:attrNameLst>
                                          <p:attrName>ppt_x</p:attrName>
                                        </p:attrNameLst>
                                      </p:cBhvr>
                                      <p:tavLst>
                                        <p:tav tm="0">
                                          <p:val>
                                            <p:strVal val="#ppt_x+.4"/>
                                          </p:val>
                                        </p:tav>
                                        <p:tav tm="100000">
                                          <p:val>
                                            <p:strVal val="#ppt_x"/>
                                          </p:val>
                                        </p:tav>
                                      </p:tavLst>
                                    </p:anim>
                                    <p:anim calcmode="lin" valueType="num">
                                      <p:cBhvr>
                                        <p:cTn id="148" dur="500" decel="50000" fill="hold">
                                          <p:stCondLst>
                                            <p:cond delay="0"/>
                                          </p:stCondLst>
                                        </p:cTn>
                                        <p:tgtEl>
                                          <p:spTgt spid="176153"/>
                                        </p:tgtEl>
                                        <p:attrNameLst>
                                          <p:attrName>ppt_y</p:attrName>
                                        </p:attrNameLst>
                                      </p:cBhvr>
                                      <p:tavLst>
                                        <p:tav tm="0">
                                          <p:val>
                                            <p:strVal val="#ppt_y-.2"/>
                                          </p:val>
                                        </p:tav>
                                        <p:tav tm="100000">
                                          <p:val>
                                            <p:strVal val="#ppt_y+.1"/>
                                          </p:val>
                                        </p:tav>
                                      </p:tavLst>
                                    </p:anim>
                                    <p:anim calcmode="lin" valueType="num">
                                      <p:cBhvr>
                                        <p:cTn id="149" dur="500" accel="50000" fill="hold">
                                          <p:stCondLst>
                                            <p:cond delay="500"/>
                                          </p:stCondLst>
                                        </p:cTn>
                                        <p:tgtEl>
                                          <p:spTgt spid="176153"/>
                                        </p:tgtEl>
                                        <p:attrNameLst>
                                          <p:attrName>ppt_y</p:attrName>
                                        </p:attrNameLst>
                                      </p:cBhvr>
                                      <p:tavLst>
                                        <p:tav tm="0">
                                          <p:val>
                                            <p:strVal val="#ppt_y+.1"/>
                                          </p:val>
                                        </p:tav>
                                        <p:tav tm="100000">
                                          <p:val>
                                            <p:strVal val="#ppt_y"/>
                                          </p:val>
                                        </p:tav>
                                      </p:tavLst>
                                    </p:anim>
                                    <p:animEffect transition="in" filter="fade">
                                      <p:cBhvr>
                                        <p:cTn id="150" dur="1000" decel="50000">
                                          <p:stCondLst>
                                            <p:cond delay="0"/>
                                          </p:stCondLst>
                                        </p:cTn>
                                        <p:tgtEl>
                                          <p:spTgt spid="176153"/>
                                        </p:tgtEl>
                                      </p:cBhvr>
                                    </p:animEffect>
                                  </p:childTnLst>
                                </p:cTn>
                              </p:par>
                              <p:par>
                                <p:cTn id="151" presetID="25" presetClass="entr" presetSubtype="0" fill="hold" grpId="0" nodeType="withEffect">
                                  <p:stCondLst>
                                    <p:cond delay="0"/>
                                  </p:stCondLst>
                                  <p:childTnLst>
                                    <p:set>
                                      <p:cBhvr>
                                        <p:cTn id="152" dur="1" fill="hold">
                                          <p:stCondLst>
                                            <p:cond delay="0"/>
                                          </p:stCondLst>
                                        </p:cTn>
                                        <p:tgtEl>
                                          <p:spTgt spid="176155"/>
                                        </p:tgtEl>
                                        <p:attrNameLst>
                                          <p:attrName>style.visibility</p:attrName>
                                        </p:attrNameLst>
                                      </p:cBhvr>
                                      <p:to>
                                        <p:strVal val="visible"/>
                                      </p:to>
                                    </p:set>
                                    <p:anim calcmode="lin" valueType="num">
                                      <p:cBhvr>
                                        <p:cTn id="153" dur="500" decel="50000" fill="hold">
                                          <p:stCondLst>
                                            <p:cond delay="0"/>
                                          </p:stCondLst>
                                        </p:cTn>
                                        <p:tgtEl>
                                          <p:spTgt spid="176155"/>
                                        </p:tgtEl>
                                        <p:attrNameLst>
                                          <p:attrName>style.rotation</p:attrName>
                                        </p:attrNameLst>
                                      </p:cBhvr>
                                      <p:tavLst>
                                        <p:tav tm="0">
                                          <p:val>
                                            <p:fltVal val="-90"/>
                                          </p:val>
                                        </p:tav>
                                        <p:tav tm="100000">
                                          <p:val>
                                            <p:fltVal val="0"/>
                                          </p:val>
                                        </p:tav>
                                      </p:tavLst>
                                    </p:anim>
                                    <p:anim calcmode="lin" valueType="num">
                                      <p:cBhvr>
                                        <p:cTn id="154" dur="500" decel="50000" fill="hold">
                                          <p:stCondLst>
                                            <p:cond delay="0"/>
                                          </p:stCondLst>
                                        </p:cTn>
                                        <p:tgtEl>
                                          <p:spTgt spid="176155"/>
                                        </p:tgtEl>
                                        <p:attrNameLst>
                                          <p:attrName>ppt_w</p:attrName>
                                        </p:attrNameLst>
                                      </p:cBhvr>
                                      <p:tavLst>
                                        <p:tav tm="0">
                                          <p:val>
                                            <p:strVal val="#ppt_w"/>
                                          </p:val>
                                        </p:tav>
                                        <p:tav tm="100000">
                                          <p:val>
                                            <p:strVal val="#ppt_w*.05"/>
                                          </p:val>
                                        </p:tav>
                                      </p:tavLst>
                                    </p:anim>
                                    <p:anim calcmode="lin" valueType="num">
                                      <p:cBhvr>
                                        <p:cTn id="155" dur="500" accel="50000" fill="hold">
                                          <p:stCondLst>
                                            <p:cond delay="500"/>
                                          </p:stCondLst>
                                        </p:cTn>
                                        <p:tgtEl>
                                          <p:spTgt spid="176155"/>
                                        </p:tgtEl>
                                        <p:attrNameLst>
                                          <p:attrName>ppt_w</p:attrName>
                                        </p:attrNameLst>
                                      </p:cBhvr>
                                      <p:tavLst>
                                        <p:tav tm="0">
                                          <p:val>
                                            <p:strVal val="#ppt_w*.05"/>
                                          </p:val>
                                        </p:tav>
                                        <p:tav tm="100000">
                                          <p:val>
                                            <p:strVal val="#ppt_w"/>
                                          </p:val>
                                        </p:tav>
                                      </p:tavLst>
                                    </p:anim>
                                    <p:anim calcmode="lin" valueType="num">
                                      <p:cBhvr>
                                        <p:cTn id="156" dur="1000" fill="hold"/>
                                        <p:tgtEl>
                                          <p:spTgt spid="176155"/>
                                        </p:tgtEl>
                                        <p:attrNameLst>
                                          <p:attrName>ppt_h</p:attrName>
                                        </p:attrNameLst>
                                      </p:cBhvr>
                                      <p:tavLst>
                                        <p:tav tm="0">
                                          <p:val>
                                            <p:strVal val="#ppt_h"/>
                                          </p:val>
                                        </p:tav>
                                        <p:tav tm="100000">
                                          <p:val>
                                            <p:strVal val="#ppt_h"/>
                                          </p:val>
                                        </p:tav>
                                      </p:tavLst>
                                    </p:anim>
                                    <p:anim calcmode="lin" valueType="num">
                                      <p:cBhvr>
                                        <p:cTn id="157" dur="500" decel="50000" fill="hold">
                                          <p:stCondLst>
                                            <p:cond delay="0"/>
                                          </p:stCondLst>
                                        </p:cTn>
                                        <p:tgtEl>
                                          <p:spTgt spid="176155"/>
                                        </p:tgtEl>
                                        <p:attrNameLst>
                                          <p:attrName>ppt_x</p:attrName>
                                        </p:attrNameLst>
                                      </p:cBhvr>
                                      <p:tavLst>
                                        <p:tav tm="0">
                                          <p:val>
                                            <p:strVal val="#ppt_x+.4"/>
                                          </p:val>
                                        </p:tav>
                                        <p:tav tm="100000">
                                          <p:val>
                                            <p:strVal val="#ppt_x"/>
                                          </p:val>
                                        </p:tav>
                                      </p:tavLst>
                                    </p:anim>
                                    <p:anim calcmode="lin" valueType="num">
                                      <p:cBhvr>
                                        <p:cTn id="158" dur="500" decel="50000" fill="hold">
                                          <p:stCondLst>
                                            <p:cond delay="0"/>
                                          </p:stCondLst>
                                        </p:cTn>
                                        <p:tgtEl>
                                          <p:spTgt spid="176155"/>
                                        </p:tgtEl>
                                        <p:attrNameLst>
                                          <p:attrName>ppt_y</p:attrName>
                                        </p:attrNameLst>
                                      </p:cBhvr>
                                      <p:tavLst>
                                        <p:tav tm="0">
                                          <p:val>
                                            <p:strVal val="#ppt_y-.2"/>
                                          </p:val>
                                        </p:tav>
                                        <p:tav tm="100000">
                                          <p:val>
                                            <p:strVal val="#ppt_y+.1"/>
                                          </p:val>
                                        </p:tav>
                                      </p:tavLst>
                                    </p:anim>
                                    <p:anim calcmode="lin" valueType="num">
                                      <p:cBhvr>
                                        <p:cTn id="159" dur="500" accel="50000" fill="hold">
                                          <p:stCondLst>
                                            <p:cond delay="500"/>
                                          </p:stCondLst>
                                        </p:cTn>
                                        <p:tgtEl>
                                          <p:spTgt spid="176155"/>
                                        </p:tgtEl>
                                        <p:attrNameLst>
                                          <p:attrName>ppt_y</p:attrName>
                                        </p:attrNameLst>
                                      </p:cBhvr>
                                      <p:tavLst>
                                        <p:tav tm="0">
                                          <p:val>
                                            <p:strVal val="#ppt_y+.1"/>
                                          </p:val>
                                        </p:tav>
                                        <p:tav tm="100000">
                                          <p:val>
                                            <p:strVal val="#ppt_y"/>
                                          </p:val>
                                        </p:tav>
                                      </p:tavLst>
                                    </p:anim>
                                    <p:animEffect transition="in" filter="fade">
                                      <p:cBhvr>
                                        <p:cTn id="160" dur="1000" decel="50000">
                                          <p:stCondLst>
                                            <p:cond delay="0"/>
                                          </p:stCondLst>
                                        </p:cTn>
                                        <p:tgtEl>
                                          <p:spTgt spid="176155"/>
                                        </p:tgtEl>
                                      </p:cBhvr>
                                    </p:animEffect>
                                  </p:childTnLst>
                                </p:cTn>
                              </p:par>
                              <p:par>
                                <p:cTn id="161" presetID="25" presetClass="entr" presetSubtype="0" fill="hold" grpId="0" nodeType="withEffect">
                                  <p:stCondLst>
                                    <p:cond delay="0"/>
                                  </p:stCondLst>
                                  <p:childTnLst>
                                    <p:set>
                                      <p:cBhvr>
                                        <p:cTn id="162" dur="1" fill="hold">
                                          <p:stCondLst>
                                            <p:cond delay="0"/>
                                          </p:stCondLst>
                                        </p:cTn>
                                        <p:tgtEl>
                                          <p:spTgt spid="176156"/>
                                        </p:tgtEl>
                                        <p:attrNameLst>
                                          <p:attrName>style.visibility</p:attrName>
                                        </p:attrNameLst>
                                      </p:cBhvr>
                                      <p:to>
                                        <p:strVal val="visible"/>
                                      </p:to>
                                    </p:set>
                                    <p:anim calcmode="lin" valueType="num">
                                      <p:cBhvr>
                                        <p:cTn id="163" dur="500" decel="50000" fill="hold">
                                          <p:stCondLst>
                                            <p:cond delay="0"/>
                                          </p:stCondLst>
                                        </p:cTn>
                                        <p:tgtEl>
                                          <p:spTgt spid="176156"/>
                                        </p:tgtEl>
                                        <p:attrNameLst>
                                          <p:attrName>style.rotation</p:attrName>
                                        </p:attrNameLst>
                                      </p:cBhvr>
                                      <p:tavLst>
                                        <p:tav tm="0">
                                          <p:val>
                                            <p:fltVal val="-90"/>
                                          </p:val>
                                        </p:tav>
                                        <p:tav tm="100000">
                                          <p:val>
                                            <p:fltVal val="0"/>
                                          </p:val>
                                        </p:tav>
                                      </p:tavLst>
                                    </p:anim>
                                    <p:anim calcmode="lin" valueType="num">
                                      <p:cBhvr>
                                        <p:cTn id="164" dur="500" decel="50000" fill="hold">
                                          <p:stCondLst>
                                            <p:cond delay="0"/>
                                          </p:stCondLst>
                                        </p:cTn>
                                        <p:tgtEl>
                                          <p:spTgt spid="176156"/>
                                        </p:tgtEl>
                                        <p:attrNameLst>
                                          <p:attrName>ppt_w</p:attrName>
                                        </p:attrNameLst>
                                      </p:cBhvr>
                                      <p:tavLst>
                                        <p:tav tm="0">
                                          <p:val>
                                            <p:strVal val="#ppt_w"/>
                                          </p:val>
                                        </p:tav>
                                        <p:tav tm="100000">
                                          <p:val>
                                            <p:strVal val="#ppt_w*.05"/>
                                          </p:val>
                                        </p:tav>
                                      </p:tavLst>
                                    </p:anim>
                                    <p:anim calcmode="lin" valueType="num">
                                      <p:cBhvr>
                                        <p:cTn id="165" dur="500" accel="50000" fill="hold">
                                          <p:stCondLst>
                                            <p:cond delay="500"/>
                                          </p:stCondLst>
                                        </p:cTn>
                                        <p:tgtEl>
                                          <p:spTgt spid="176156"/>
                                        </p:tgtEl>
                                        <p:attrNameLst>
                                          <p:attrName>ppt_w</p:attrName>
                                        </p:attrNameLst>
                                      </p:cBhvr>
                                      <p:tavLst>
                                        <p:tav tm="0">
                                          <p:val>
                                            <p:strVal val="#ppt_w*.05"/>
                                          </p:val>
                                        </p:tav>
                                        <p:tav tm="100000">
                                          <p:val>
                                            <p:strVal val="#ppt_w"/>
                                          </p:val>
                                        </p:tav>
                                      </p:tavLst>
                                    </p:anim>
                                    <p:anim calcmode="lin" valueType="num">
                                      <p:cBhvr>
                                        <p:cTn id="166" dur="1000" fill="hold"/>
                                        <p:tgtEl>
                                          <p:spTgt spid="176156"/>
                                        </p:tgtEl>
                                        <p:attrNameLst>
                                          <p:attrName>ppt_h</p:attrName>
                                        </p:attrNameLst>
                                      </p:cBhvr>
                                      <p:tavLst>
                                        <p:tav tm="0">
                                          <p:val>
                                            <p:strVal val="#ppt_h"/>
                                          </p:val>
                                        </p:tav>
                                        <p:tav tm="100000">
                                          <p:val>
                                            <p:strVal val="#ppt_h"/>
                                          </p:val>
                                        </p:tav>
                                      </p:tavLst>
                                    </p:anim>
                                    <p:anim calcmode="lin" valueType="num">
                                      <p:cBhvr>
                                        <p:cTn id="167" dur="500" decel="50000" fill="hold">
                                          <p:stCondLst>
                                            <p:cond delay="0"/>
                                          </p:stCondLst>
                                        </p:cTn>
                                        <p:tgtEl>
                                          <p:spTgt spid="176156"/>
                                        </p:tgtEl>
                                        <p:attrNameLst>
                                          <p:attrName>ppt_x</p:attrName>
                                        </p:attrNameLst>
                                      </p:cBhvr>
                                      <p:tavLst>
                                        <p:tav tm="0">
                                          <p:val>
                                            <p:strVal val="#ppt_x+.4"/>
                                          </p:val>
                                        </p:tav>
                                        <p:tav tm="100000">
                                          <p:val>
                                            <p:strVal val="#ppt_x"/>
                                          </p:val>
                                        </p:tav>
                                      </p:tavLst>
                                    </p:anim>
                                    <p:anim calcmode="lin" valueType="num">
                                      <p:cBhvr>
                                        <p:cTn id="168" dur="500" decel="50000" fill="hold">
                                          <p:stCondLst>
                                            <p:cond delay="0"/>
                                          </p:stCondLst>
                                        </p:cTn>
                                        <p:tgtEl>
                                          <p:spTgt spid="176156"/>
                                        </p:tgtEl>
                                        <p:attrNameLst>
                                          <p:attrName>ppt_y</p:attrName>
                                        </p:attrNameLst>
                                      </p:cBhvr>
                                      <p:tavLst>
                                        <p:tav tm="0">
                                          <p:val>
                                            <p:strVal val="#ppt_y-.2"/>
                                          </p:val>
                                        </p:tav>
                                        <p:tav tm="100000">
                                          <p:val>
                                            <p:strVal val="#ppt_y+.1"/>
                                          </p:val>
                                        </p:tav>
                                      </p:tavLst>
                                    </p:anim>
                                    <p:anim calcmode="lin" valueType="num">
                                      <p:cBhvr>
                                        <p:cTn id="169" dur="500" accel="50000" fill="hold">
                                          <p:stCondLst>
                                            <p:cond delay="500"/>
                                          </p:stCondLst>
                                        </p:cTn>
                                        <p:tgtEl>
                                          <p:spTgt spid="176156"/>
                                        </p:tgtEl>
                                        <p:attrNameLst>
                                          <p:attrName>ppt_y</p:attrName>
                                        </p:attrNameLst>
                                      </p:cBhvr>
                                      <p:tavLst>
                                        <p:tav tm="0">
                                          <p:val>
                                            <p:strVal val="#ppt_y+.1"/>
                                          </p:val>
                                        </p:tav>
                                        <p:tav tm="100000">
                                          <p:val>
                                            <p:strVal val="#ppt_y"/>
                                          </p:val>
                                        </p:tav>
                                      </p:tavLst>
                                    </p:anim>
                                    <p:animEffect transition="in" filter="fade">
                                      <p:cBhvr>
                                        <p:cTn id="170" dur="1000" decel="50000">
                                          <p:stCondLst>
                                            <p:cond delay="0"/>
                                          </p:stCondLst>
                                        </p:cTn>
                                        <p:tgtEl>
                                          <p:spTgt spid="176156"/>
                                        </p:tgtEl>
                                      </p:cBhvr>
                                    </p:animEffect>
                                  </p:childTnLst>
                                </p:cTn>
                              </p:par>
                            </p:childTnLst>
                          </p:cTn>
                        </p:par>
                      </p:childTnLst>
                    </p:cTn>
                  </p:par>
                  <p:par>
                    <p:cTn id="171" fill="hold">
                      <p:stCondLst>
                        <p:cond delay="indefinite"/>
                      </p:stCondLst>
                      <p:childTnLst>
                        <p:par>
                          <p:cTn id="172" fill="hold">
                            <p:stCondLst>
                              <p:cond delay="0"/>
                            </p:stCondLst>
                            <p:childTnLst>
                              <p:par>
                                <p:cTn id="173" presetID="25" presetClass="entr" presetSubtype="0" fill="hold" grpId="0" nodeType="clickEffect">
                                  <p:stCondLst>
                                    <p:cond delay="0"/>
                                  </p:stCondLst>
                                  <p:childTnLst>
                                    <p:set>
                                      <p:cBhvr>
                                        <p:cTn id="174" dur="1" fill="hold">
                                          <p:stCondLst>
                                            <p:cond delay="0"/>
                                          </p:stCondLst>
                                        </p:cTn>
                                        <p:tgtEl>
                                          <p:spTgt spid="176154"/>
                                        </p:tgtEl>
                                        <p:attrNameLst>
                                          <p:attrName>style.visibility</p:attrName>
                                        </p:attrNameLst>
                                      </p:cBhvr>
                                      <p:to>
                                        <p:strVal val="visible"/>
                                      </p:to>
                                    </p:set>
                                    <p:anim calcmode="lin" valueType="num">
                                      <p:cBhvr>
                                        <p:cTn id="175" dur="500" decel="50000" fill="hold">
                                          <p:stCondLst>
                                            <p:cond delay="0"/>
                                          </p:stCondLst>
                                        </p:cTn>
                                        <p:tgtEl>
                                          <p:spTgt spid="176154"/>
                                        </p:tgtEl>
                                        <p:attrNameLst>
                                          <p:attrName>style.rotation</p:attrName>
                                        </p:attrNameLst>
                                      </p:cBhvr>
                                      <p:tavLst>
                                        <p:tav tm="0">
                                          <p:val>
                                            <p:fltVal val="-90"/>
                                          </p:val>
                                        </p:tav>
                                        <p:tav tm="100000">
                                          <p:val>
                                            <p:fltVal val="0"/>
                                          </p:val>
                                        </p:tav>
                                      </p:tavLst>
                                    </p:anim>
                                    <p:anim calcmode="lin" valueType="num">
                                      <p:cBhvr>
                                        <p:cTn id="176" dur="500" decel="50000" fill="hold">
                                          <p:stCondLst>
                                            <p:cond delay="0"/>
                                          </p:stCondLst>
                                        </p:cTn>
                                        <p:tgtEl>
                                          <p:spTgt spid="176154"/>
                                        </p:tgtEl>
                                        <p:attrNameLst>
                                          <p:attrName>ppt_w</p:attrName>
                                        </p:attrNameLst>
                                      </p:cBhvr>
                                      <p:tavLst>
                                        <p:tav tm="0">
                                          <p:val>
                                            <p:strVal val="#ppt_w"/>
                                          </p:val>
                                        </p:tav>
                                        <p:tav tm="100000">
                                          <p:val>
                                            <p:strVal val="#ppt_w*.05"/>
                                          </p:val>
                                        </p:tav>
                                      </p:tavLst>
                                    </p:anim>
                                    <p:anim calcmode="lin" valueType="num">
                                      <p:cBhvr>
                                        <p:cTn id="177" dur="500" accel="50000" fill="hold">
                                          <p:stCondLst>
                                            <p:cond delay="500"/>
                                          </p:stCondLst>
                                        </p:cTn>
                                        <p:tgtEl>
                                          <p:spTgt spid="176154"/>
                                        </p:tgtEl>
                                        <p:attrNameLst>
                                          <p:attrName>ppt_w</p:attrName>
                                        </p:attrNameLst>
                                      </p:cBhvr>
                                      <p:tavLst>
                                        <p:tav tm="0">
                                          <p:val>
                                            <p:strVal val="#ppt_w*.05"/>
                                          </p:val>
                                        </p:tav>
                                        <p:tav tm="100000">
                                          <p:val>
                                            <p:strVal val="#ppt_w"/>
                                          </p:val>
                                        </p:tav>
                                      </p:tavLst>
                                    </p:anim>
                                    <p:anim calcmode="lin" valueType="num">
                                      <p:cBhvr>
                                        <p:cTn id="178" dur="1000" fill="hold"/>
                                        <p:tgtEl>
                                          <p:spTgt spid="176154"/>
                                        </p:tgtEl>
                                        <p:attrNameLst>
                                          <p:attrName>ppt_h</p:attrName>
                                        </p:attrNameLst>
                                      </p:cBhvr>
                                      <p:tavLst>
                                        <p:tav tm="0">
                                          <p:val>
                                            <p:strVal val="#ppt_h"/>
                                          </p:val>
                                        </p:tav>
                                        <p:tav tm="100000">
                                          <p:val>
                                            <p:strVal val="#ppt_h"/>
                                          </p:val>
                                        </p:tav>
                                      </p:tavLst>
                                    </p:anim>
                                    <p:anim calcmode="lin" valueType="num">
                                      <p:cBhvr>
                                        <p:cTn id="179" dur="500" decel="50000" fill="hold">
                                          <p:stCondLst>
                                            <p:cond delay="0"/>
                                          </p:stCondLst>
                                        </p:cTn>
                                        <p:tgtEl>
                                          <p:spTgt spid="176154"/>
                                        </p:tgtEl>
                                        <p:attrNameLst>
                                          <p:attrName>ppt_x</p:attrName>
                                        </p:attrNameLst>
                                      </p:cBhvr>
                                      <p:tavLst>
                                        <p:tav tm="0">
                                          <p:val>
                                            <p:strVal val="#ppt_x+.4"/>
                                          </p:val>
                                        </p:tav>
                                        <p:tav tm="100000">
                                          <p:val>
                                            <p:strVal val="#ppt_x"/>
                                          </p:val>
                                        </p:tav>
                                      </p:tavLst>
                                    </p:anim>
                                    <p:anim calcmode="lin" valueType="num">
                                      <p:cBhvr>
                                        <p:cTn id="180" dur="500" decel="50000" fill="hold">
                                          <p:stCondLst>
                                            <p:cond delay="0"/>
                                          </p:stCondLst>
                                        </p:cTn>
                                        <p:tgtEl>
                                          <p:spTgt spid="176154"/>
                                        </p:tgtEl>
                                        <p:attrNameLst>
                                          <p:attrName>ppt_y</p:attrName>
                                        </p:attrNameLst>
                                      </p:cBhvr>
                                      <p:tavLst>
                                        <p:tav tm="0">
                                          <p:val>
                                            <p:strVal val="#ppt_y-.2"/>
                                          </p:val>
                                        </p:tav>
                                        <p:tav tm="100000">
                                          <p:val>
                                            <p:strVal val="#ppt_y+.1"/>
                                          </p:val>
                                        </p:tav>
                                      </p:tavLst>
                                    </p:anim>
                                    <p:anim calcmode="lin" valueType="num">
                                      <p:cBhvr>
                                        <p:cTn id="181" dur="500" accel="50000" fill="hold">
                                          <p:stCondLst>
                                            <p:cond delay="500"/>
                                          </p:stCondLst>
                                        </p:cTn>
                                        <p:tgtEl>
                                          <p:spTgt spid="176154"/>
                                        </p:tgtEl>
                                        <p:attrNameLst>
                                          <p:attrName>ppt_y</p:attrName>
                                        </p:attrNameLst>
                                      </p:cBhvr>
                                      <p:tavLst>
                                        <p:tav tm="0">
                                          <p:val>
                                            <p:strVal val="#ppt_y+.1"/>
                                          </p:val>
                                        </p:tav>
                                        <p:tav tm="100000">
                                          <p:val>
                                            <p:strVal val="#ppt_y"/>
                                          </p:val>
                                        </p:tav>
                                      </p:tavLst>
                                    </p:anim>
                                    <p:animEffect transition="in" filter="fade">
                                      <p:cBhvr>
                                        <p:cTn id="182" dur="1000" decel="50000">
                                          <p:stCondLst>
                                            <p:cond delay="0"/>
                                          </p:stCondLst>
                                        </p:cTn>
                                        <p:tgtEl>
                                          <p:spTgt spid="176154"/>
                                        </p:tgtEl>
                                      </p:cBhvr>
                                    </p:animEffect>
                                  </p:childTnLst>
                                </p:cTn>
                              </p:par>
                            </p:childTnLst>
                          </p:cTn>
                        </p:par>
                      </p:childTnLst>
                    </p:cTn>
                  </p:par>
                  <p:par>
                    <p:cTn id="183" fill="hold">
                      <p:stCondLst>
                        <p:cond delay="indefinite"/>
                      </p:stCondLst>
                      <p:childTnLst>
                        <p:par>
                          <p:cTn id="184" fill="hold">
                            <p:stCondLst>
                              <p:cond delay="0"/>
                            </p:stCondLst>
                            <p:childTnLst>
                              <p:par>
                                <p:cTn id="185" presetID="55" presetClass="entr" presetSubtype="0" fill="hold" grpId="0" nodeType="clickEffect">
                                  <p:stCondLst>
                                    <p:cond delay="0"/>
                                  </p:stCondLst>
                                  <p:childTnLst>
                                    <p:set>
                                      <p:cBhvr>
                                        <p:cTn id="186" dur="1" fill="hold">
                                          <p:stCondLst>
                                            <p:cond delay="0"/>
                                          </p:stCondLst>
                                        </p:cTn>
                                        <p:tgtEl>
                                          <p:spTgt spid="176146"/>
                                        </p:tgtEl>
                                        <p:attrNameLst>
                                          <p:attrName>style.visibility</p:attrName>
                                        </p:attrNameLst>
                                      </p:cBhvr>
                                      <p:to>
                                        <p:strVal val="visible"/>
                                      </p:to>
                                    </p:set>
                                    <p:anim calcmode="lin" valueType="num">
                                      <p:cBhvr>
                                        <p:cTn id="187" dur="1000" fill="hold"/>
                                        <p:tgtEl>
                                          <p:spTgt spid="176146"/>
                                        </p:tgtEl>
                                        <p:attrNameLst>
                                          <p:attrName>ppt_w</p:attrName>
                                        </p:attrNameLst>
                                      </p:cBhvr>
                                      <p:tavLst>
                                        <p:tav tm="0">
                                          <p:val>
                                            <p:strVal val="#ppt_w*0.70"/>
                                          </p:val>
                                        </p:tav>
                                        <p:tav tm="100000">
                                          <p:val>
                                            <p:strVal val="#ppt_w"/>
                                          </p:val>
                                        </p:tav>
                                      </p:tavLst>
                                    </p:anim>
                                    <p:anim calcmode="lin" valueType="num">
                                      <p:cBhvr>
                                        <p:cTn id="188" dur="1000" fill="hold"/>
                                        <p:tgtEl>
                                          <p:spTgt spid="176146"/>
                                        </p:tgtEl>
                                        <p:attrNameLst>
                                          <p:attrName>ppt_h</p:attrName>
                                        </p:attrNameLst>
                                      </p:cBhvr>
                                      <p:tavLst>
                                        <p:tav tm="0">
                                          <p:val>
                                            <p:strVal val="#ppt_h"/>
                                          </p:val>
                                        </p:tav>
                                        <p:tav tm="100000">
                                          <p:val>
                                            <p:strVal val="#ppt_h"/>
                                          </p:val>
                                        </p:tav>
                                      </p:tavLst>
                                    </p:anim>
                                    <p:animEffect transition="in" filter="fade">
                                      <p:cBhvr>
                                        <p:cTn id="189" dur="1000"/>
                                        <p:tgtEl>
                                          <p:spTgt spid="176146"/>
                                        </p:tgtEl>
                                      </p:cBhvr>
                                    </p:animEffect>
                                  </p:childTnLst>
                                </p:cTn>
                              </p:par>
                              <p:par>
                                <p:cTn id="190" presetID="25" presetClass="entr" presetSubtype="0" fill="hold" grpId="0" nodeType="withEffect">
                                  <p:stCondLst>
                                    <p:cond delay="0"/>
                                  </p:stCondLst>
                                  <p:childTnLst>
                                    <p:set>
                                      <p:cBhvr>
                                        <p:cTn id="191" dur="1" fill="hold">
                                          <p:stCondLst>
                                            <p:cond delay="0"/>
                                          </p:stCondLst>
                                        </p:cTn>
                                        <p:tgtEl>
                                          <p:spTgt spid="31"/>
                                        </p:tgtEl>
                                        <p:attrNameLst>
                                          <p:attrName>style.visibility</p:attrName>
                                        </p:attrNameLst>
                                      </p:cBhvr>
                                      <p:to>
                                        <p:strVal val="visible"/>
                                      </p:to>
                                    </p:set>
                                    <p:anim calcmode="lin" valueType="num">
                                      <p:cBhvr>
                                        <p:cTn id="192"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193"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194"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195" dur="1000" fill="hold"/>
                                        <p:tgtEl>
                                          <p:spTgt spid="31"/>
                                        </p:tgtEl>
                                        <p:attrNameLst>
                                          <p:attrName>ppt_h</p:attrName>
                                        </p:attrNameLst>
                                      </p:cBhvr>
                                      <p:tavLst>
                                        <p:tav tm="0">
                                          <p:val>
                                            <p:strVal val="#ppt_h"/>
                                          </p:val>
                                        </p:tav>
                                        <p:tav tm="100000">
                                          <p:val>
                                            <p:strVal val="#ppt_h"/>
                                          </p:val>
                                        </p:tav>
                                      </p:tavLst>
                                    </p:anim>
                                    <p:anim calcmode="lin" valueType="num">
                                      <p:cBhvr>
                                        <p:cTn id="196"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197"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198"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199" dur="1000" decel="50000">
                                          <p:stCondLst>
                                            <p:cond delay="0"/>
                                          </p:stCondLst>
                                        </p:cTn>
                                        <p:tgtEl>
                                          <p:spTgt spid="31"/>
                                        </p:tgtEl>
                                      </p:cBhvr>
                                    </p:animEffect>
                                  </p:childTnLst>
                                </p:cTn>
                              </p:par>
                              <p:par>
                                <p:cTn id="200" presetID="25" presetClass="entr" presetSubtype="0" fill="hold" grpId="0" nodeType="withEffect">
                                  <p:stCondLst>
                                    <p:cond delay="0"/>
                                  </p:stCondLst>
                                  <p:childTnLst>
                                    <p:set>
                                      <p:cBhvr>
                                        <p:cTn id="201" dur="1" fill="hold">
                                          <p:stCondLst>
                                            <p:cond delay="0"/>
                                          </p:stCondLst>
                                        </p:cTn>
                                        <p:tgtEl>
                                          <p:spTgt spid="32"/>
                                        </p:tgtEl>
                                        <p:attrNameLst>
                                          <p:attrName>style.visibility</p:attrName>
                                        </p:attrNameLst>
                                      </p:cBhvr>
                                      <p:to>
                                        <p:strVal val="visible"/>
                                      </p:to>
                                    </p:set>
                                    <p:anim calcmode="lin" valueType="num">
                                      <p:cBhvr>
                                        <p:cTn id="202"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203"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204"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205" dur="1000" fill="hold"/>
                                        <p:tgtEl>
                                          <p:spTgt spid="32"/>
                                        </p:tgtEl>
                                        <p:attrNameLst>
                                          <p:attrName>ppt_h</p:attrName>
                                        </p:attrNameLst>
                                      </p:cBhvr>
                                      <p:tavLst>
                                        <p:tav tm="0">
                                          <p:val>
                                            <p:strVal val="#ppt_h"/>
                                          </p:val>
                                        </p:tav>
                                        <p:tav tm="100000">
                                          <p:val>
                                            <p:strVal val="#ppt_h"/>
                                          </p:val>
                                        </p:tav>
                                      </p:tavLst>
                                    </p:anim>
                                    <p:anim calcmode="lin" valueType="num">
                                      <p:cBhvr>
                                        <p:cTn id="206"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207"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208"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209" dur="1000" decel="50000">
                                          <p:stCondLst>
                                            <p:cond delay="0"/>
                                          </p:stCondLst>
                                        </p:cTn>
                                        <p:tgtEl>
                                          <p:spTgt spid="32"/>
                                        </p:tgtEl>
                                      </p:cBhvr>
                                    </p:animEffect>
                                  </p:childTnLst>
                                </p:cTn>
                              </p:par>
                              <p:par>
                                <p:cTn id="210" presetID="25" presetClass="entr" presetSubtype="0" fill="hold" grpId="0" nodeType="withEffect">
                                  <p:stCondLst>
                                    <p:cond delay="0"/>
                                  </p:stCondLst>
                                  <p:childTnLst>
                                    <p:set>
                                      <p:cBhvr>
                                        <p:cTn id="211" dur="1" fill="hold">
                                          <p:stCondLst>
                                            <p:cond delay="0"/>
                                          </p:stCondLst>
                                        </p:cTn>
                                        <p:tgtEl>
                                          <p:spTgt spid="33"/>
                                        </p:tgtEl>
                                        <p:attrNameLst>
                                          <p:attrName>style.visibility</p:attrName>
                                        </p:attrNameLst>
                                      </p:cBhvr>
                                      <p:to>
                                        <p:strVal val="visible"/>
                                      </p:to>
                                    </p:set>
                                    <p:anim calcmode="lin" valueType="num">
                                      <p:cBhvr>
                                        <p:cTn id="212" dur="5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213" dur="5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214" dur="500" accel="50000" fill="hold">
                                          <p:stCondLst>
                                            <p:cond delay="500"/>
                                          </p:stCondLst>
                                        </p:cTn>
                                        <p:tgtEl>
                                          <p:spTgt spid="33"/>
                                        </p:tgtEl>
                                        <p:attrNameLst>
                                          <p:attrName>ppt_w</p:attrName>
                                        </p:attrNameLst>
                                      </p:cBhvr>
                                      <p:tavLst>
                                        <p:tav tm="0">
                                          <p:val>
                                            <p:strVal val="#ppt_w*.05"/>
                                          </p:val>
                                        </p:tav>
                                        <p:tav tm="100000">
                                          <p:val>
                                            <p:strVal val="#ppt_w"/>
                                          </p:val>
                                        </p:tav>
                                      </p:tavLst>
                                    </p:anim>
                                    <p:anim calcmode="lin" valueType="num">
                                      <p:cBhvr>
                                        <p:cTn id="215" dur="1000" fill="hold"/>
                                        <p:tgtEl>
                                          <p:spTgt spid="33"/>
                                        </p:tgtEl>
                                        <p:attrNameLst>
                                          <p:attrName>ppt_h</p:attrName>
                                        </p:attrNameLst>
                                      </p:cBhvr>
                                      <p:tavLst>
                                        <p:tav tm="0">
                                          <p:val>
                                            <p:strVal val="#ppt_h"/>
                                          </p:val>
                                        </p:tav>
                                        <p:tav tm="100000">
                                          <p:val>
                                            <p:strVal val="#ppt_h"/>
                                          </p:val>
                                        </p:tav>
                                      </p:tavLst>
                                    </p:anim>
                                    <p:anim calcmode="lin" valueType="num">
                                      <p:cBhvr>
                                        <p:cTn id="216" dur="5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217" dur="5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218" dur="500" accel="50000" fill="hold">
                                          <p:stCondLst>
                                            <p:cond delay="500"/>
                                          </p:stCondLst>
                                        </p:cTn>
                                        <p:tgtEl>
                                          <p:spTgt spid="33"/>
                                        </p:tgtEl>
                                        <p:attrNameLst>
                                          <p:attrName>ppt_y</p:attrName>
                                        </p:attrNameLst>
                                      </p:cBhvr>
                                      <p:tavLst>
                                        <p:tav tm="0">
                                          <p:val>
                                            <p:strVal val="#ppt_y+.1"/>
                                          </p:val>
                                        </p:tav>
                                        <p:tav tm="100000">
                                          <p:val>
                                            <p:strVal val="#ppt_y"/>
                                          </p:val>
                                        </p:tav>
                                      </p:tavLst>
                                    </p:anim>
                                    <p:animEffect transition="in" filter="fade">
                                      <p:cBhvr>
                                        <p:cTn id="219" dur="1000" decel="50000">
                                          <p:stCondLst>
                                            <p:cond delay="0"/>
                                          </p:stCondLst>
                                        </p:cTn>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8" grpId="0" animBg="1"/>
      <p:bldP spid="176139" grpId="0" animBg="1"/>
      <p:bldP spid="176140" grpId="0" animBg="1"/>
      <p:bldP spid="176141" grpId="0" animBg="1"/>
      <p:bldP spid="176142" grpId="0" animBg="1"/>
      <p:bldP spid="176144" grpId="0" animBg="1"/>
      <p:bldP spid="176145" grpId="0" animBg="1"/>
      <p:bldP spid="176146" grpId="0" animBg="1"/>
      <p:bldP spid="176147" grpId="0" animBg="1"/>
      <p:bldP spid="176148" grpId="0" animBg="1"/>
      <p:bldP spid="176149" grpId="0" animBg="1"/>
      <p:bldP spid="176150" grpId="0" animBg="1"/>
      <p:bldP spid="176151" grpId="0" animBg="1"/>
      <p:bldP spid="176152" grpId="0" animBg="1"/>
      <p:bldP spid="176153" grpId="0" animBg="1"/>
      <p:bldP spid="176154" grpId="0" animBg="1"/>
      <p:bldP spid="176155" grpId="0" animBg="1"/>
      <p:bldP spid="176156" grpId="0" animBg="1"/>
      <p:bldP spid="31" grpId="0" animBg="1"/>
      <p:bldP spid="32" grpId="0" animBg="1"/>
      <p:bldP spid="3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Oval 2"/>
          <p:cNvSpPr>
            <a:spLocks noChangeArrowheads="1"/>
          </p:cNvSpPr>
          <p:nvPr/>
        </p:nvSpPr>
        <p:spPr bwMode="auto">
          <a:xfrm>
            <a:off x="3505200" y="4343400"/>
            <a:ext cx="2133600" cy="533400"/>
          </a:xfrm>
          <a:prstGeom prst="ellipse">
            <a:avLst/>
          </a:prstGeom>
          <a:noFill/>
          <a:ln w="9525">
            <a:solidFill>
              <a:schemeClr val="tx1"/>
            </a:solidFill>
            <a:round/>
            <a:headEnd/>
            <a:tailEnd/>
          </a:ln>
        </p:spPr>
        <p:txBody>
          <a:bodyPr wrap="none" anchor="ctr"/>
          <a:lstStyle/>
          <a:p>
            <a:endParaRPr lang="en-US"/>
          </a:p>
        </p:txBody>
      </p:sp>
      <p:sp>
        <p:nvSpPr>
          <p:cNvPr id="48131" name="Oval 3"/>
          <p:cNvSpPr>
            <a:spLocks noChangeArrowheads="1"/>
          </p:cNvSpPr>
          <p:nvPr/>
        </p:nvSpPr>
        <p:spPr bwMode="auto">
          <a:xfrm>
            <a:off x="4419600" y="2590800"/>
            <a:ext cx="2438400" cy="457200"/>
          </a:xfrm>
          <a:prstGeom prst="ellipse">
            <a:avLst/>
          </a:prstGeom>
          <a:noFill/>
          <a:ln w="9525">
            <a:solidFill>
              <a:schemeClr val="tx1"/>
            </a:solidFill>
            <a:round/>
            <a:headEnd/>
            <a:tailEnd/>
          </a:ln>
        </p:spPr>
        <p:txBody>
          <a:bodyPr wrap="none" anchor="ctr"/>
          <a:lstStyle/>
          <a:p>
            <a:endParaRPr lang="en-US"/>
          </a:p>
        </p:txBody>
      </p:sp>
      <p:sp>
        <p:nvSpPr>
          <p:cNvPr id="48132" name="Rectangle 4"/>
          <p:cNvSpPr>
            <a:spLocks noGrp="1" noChangeArrowheads="1"/>
          </p:cNvSpPr>
          <p:nvPr>
            <p:ph type="title"/>
          </p:nvPr>
        </p:nvSpPr>
        <p:spPr>
          <a:xfrm>
            <a:off x="0" y="304800"/>
            <a:ext cx="9144000" cy="1143000"/>
          </a:xfrm>
          <a:noFill/>
        </p:spPr>
        <p:txBody>
          <a:bodyPr/>
          <a:lstStyle/>
          <a:p>
            <a:pPr eaLnBrk="1" hangingPunct="1"/>
            <a:r>
              <a:rPr lang="en-US" dirty="0" smtClean="0"/>
              <a:t>Getting Started - Writing from a Prompt </a:t>
            </a:r>
          </a:p>
        </p:txBody>
      </p:sp>
      <p:sp>
        <p:nvSpPr>
          <p:cNvPr id="48133" name="Text Box 5"/>
          <p:cNvSpPr txBox="1">
            <a:spLocks noChangeArrowheads="1"/>
          </p:cNvSpPr>
          <p:nvPr/>
        </p:nvSpPr>
        <p:spPr bwMode="auto">
          <a:xfrm>
            <a:off x="3962400" y="1538288"/>
            <a:ext cx="641350" cy="366712"/>
          </a:xfrm>
          <a:prstGeom prst="rect">
            <a:avLst/>
          </a:prstGeom>
          <a:noFill/>
          <a:ln w="9525">
            <a:noFill/>
            <a:miter lim="800000"/>
            <a:headEnd/>
            <a:tailEnd/>
          </a:ln>
        </p:spPr>
        <p:txBody>
          <a:bodyPr wrap="none">
            <a:spAutoFit/>
          </a:bodyPr>
          <a:lstStyle/>
          <a:p>
            <a:r>
              <a:rPr lang="en-US"/>
              <a:t>topic</a:t>
            </a:r>
          </a:p>
        </p:txBody>
      </p:sp>
      <p:sp>
        <p:nvSpPr>
          <p:cNvPr id="48134" name="Text Box 6"/>
          <p:cNvSpPr txBox="1">
            <a:spLocks noChangeArrowheads="1"/>
          </p:cNvSpPr>
          <p:nvPr/>
        </p:nvSpPr>
        <p:spPr bwMode="auto">
          <a:xfrm>
            <a:off x="3790950" y="6248400"/>
            <a:ext cx="2533650" cy="366713"/>
          </a:xfrm>
          <a:prstGeom prst="rect">
            <a:avLst/>
          </a:prstGeom>
          <a:noFill/>
          <a:ln w="9525">
            <a:noFill/>
            <a:miter lim="800000"/>
            <a:headEnd/>
            <a:tailEnd/>
          </a:ln>
        </p:spPr>
        <p:txBody>
          <a:bodyPr wrap="none">
            <a:spAutoFit/>
          </a:bodyPr>
          <a:lstStyle/>
          <a:p>
            <a:r>
              <a:rPr lang="en-US"/>
              <a:t>what you will write about</a:t>
            </a:r>
          </a:p>
        </p:txBody>
      </p:sp>
      <p:sp>
        <p:nvSpPr>
          <p:cNvPr id="48135" name="Rectangle 9"/>
          <p:cNvSpPr>
            <a:spLocks noGrp="1" noChangeArrowheads="1"/>
          </p:cNvSpPr>
          <p:nvPr>
            <p:ph type="body" idx="1"/>
          </p:nvPr>
        </p:nvSpPr>
        <p:spPr>
          <a:xfrm>
            <a:off x="304800" y="2133600"/>
            <a:ext cx="8534400" cy="3992562"/>
          </a:xfrm>
          <a:noFill/>
        </p:spPr>
        <p:txBody>
          <a:bodyPr/>
          <a:lstStyle/>
          <a:p>
            <a:pPr eaLnBrk="1" hangingPunct="1">
              <a:buFont typeface="Wingdings" pitchFamily="2" charset="2"/>
              <a:buNone/>
            </a:pPr>
            <a:r>
              <a:rPr lang="en-US" dirty="0" smtClean="0"/>
              <a:t>      Your history teacher has requested that the entire class share some ideas for two field trips for the semester. The first trip will be at the beginning of the semester and the second will be at the end of the semester. Both field trips must be no more than an hour away from school.  Write a letter to your teacher explaining your ideas for the field trips.  </a:t>
            </a:r>
          </a:p>
        </p:txBody>
      </p:sp>
      <p:sp>
        <p:nvSpPr>
          <p:cNvPr id="48136" name="Line 10"/>
          <p:cNvSpPr>
            <a:spLocks noChangeShapeType="1"/>
          </p:cNvSpPr>
          <p:nvPr/>
        </p:nvSpPr>
        <p:spPr bwMode="auto">
          <a:xfrm flipH="1" flipV="1">
            <a:off x="4495800" y="1752600"/>
            <a:ext cx="1295400" cy="914400"/>
          </a:xfrm>
          <a:prstGeom prst="line">
            <a:avLst/>
          </a:prstGeom>
          <a:noFill/>
          <a:ln w="9525">
            <a:solidFill>
              <a:schemeClr val="tx1"/>
            </a:solidFill>
            <a:round/>
            <a:headEnd/>
            <a:tailEnd type="triangle" w="med" len="med"/>
          </a:ln>
        </p:spPr>
        <p:txBody>
          <a:bodyPr/>
          <a:lstStyle/>
          <a:p>
            <a:endParaRPr lang="en-US"/>
          </a:p>
        </p:txBody>
      </p:sp>
      <p:sp>
        <p:nvSpPr>
          <p:cNvPr id="48137" name="Line 11"/>
          <p:cNvSpPr>
            <a:spLocks noChangeShapeType="1"/>
          </p:cNvSpPr>
          <p:nvPr/>
        </p:nvSpPr>
        <p:spPr bwMode="auto">
          <a:xfrm flipH="1" flipV="1">
            <a:off x="2743200" y="4343400"/>
            <a:ext cx="2087563" cy="1981200"/>
          </a:xfrm>
          <a:prstGeom prst="line">
            <a:avLst/>
          </a:prstGeom>
          <a:noFill/>
          <a:ln w="9525">
            <a:solidFill>
              <a:schemeClr val="tx1"/>
            </a:solidFill>
            <a:round/>
            <a:headEnd/>
            <a:tailEnd type="triangle" w="med" len="med"/>
          </a:ln>
        </p:spPr>
        <p:txBody>
          <a:bodyPr/>
          <a:lstStyle/>
          <a:p>
            <a:endParaRPr lang="en-US"/>
          </a:p>
        </p:txBody>
      </p:sp>
      <p:sp>
        <p:nvSpPr>
          <p:cNvPr id="48138" name="Text Box 12"/>
          <p:cNvSpPr txBox="1">
            <a:spLocks noChangeArrowheads="1"/>
          </p:cNvSpPr>
          <p:nvPr/>
        </p:nvSpPr>
        <p:spPr bwMode="auto">
          <a:xfrm>
            <a:off x="152400" y="6186488"/>
            <a:ext cx="1612900" cy="366712"/>
          </a:xfrm>
          <a:prstGeom prst="rect">
            <a:avLst/>
          </a:prstGeom>
          <a:noFill/>
          <a:ln w="9525">
            <a:noFill/>
            <a:miter lim="800000"/>
            <a:headEnd/>
            <a:tailEnd/>
          </a:ln>
        </p:spPr>
        <p:txBody>
          <a:bodyPr wrap="none">
            <a:spAutoFit/>
          </a:bodyPr>
          <a:lstStyle/>
          <a:p>
            <a:r>
              <a:rPr lang="en-US"/>
              <a:t>expository verb</a:t>
            </a:r>
          </a:p>
        </p:txBody>
      </p:sp>
      <p:sp>
        <p:nvSpPr>
          <p:cNvPr id="48139" name="Line 13"/>
          <p:cNvSpPr>
            <a:spLocks noChangeShapeType="1"/>
          </p:cNvSpPr>
          <p:nvPr/>
        </p:nvSpPr>
        <p:spPr bwMode="auto">
          <a:xfrm flipV="1">
            <a:off x="1295400" y="4724400"/>
            <a:ext cx="2971800" cy="1524000"/>
          </a:xfrm>
          <a:prstGeom prst="line">
            <a:avLst/>
          </a:prstGeom>
          <a:noFill/>
          <a:ln w="9525">
            <a:solidFill>
              <a:schemeClr val="tx1"/>
            </a:solidFill>
            <a:round/>
            <a:headEnd/>
            <a:tailEnd type="triangle" w="med" len="med"/>
          </a:ln>
        </p:spPr>
        <p:txBody>
          <a:bodyPr/>
          <a:lstStyle/>
          <a:p>
            <a:endParaRPr lang="en-US"/>
          </a:p>
        </p:txBody>
      </p:sp>
      <p:sp>
        <p:nvSpPr>
          <p:cNvPr id="48140" name="Oval 3"/>
          <p:cNvSpPr>
            <a:spLocks noChangeArrowheads="1"/>
          </p:cNvSpPr>
          <p:nvPr/>
        </p:nvSpPr>
        <p:spPr bwMode="auto">
          <a:xfrm>
            <a:off x="1981200" y="3886200"/>
            <a:ext cx="4114800" cy="533400"/>
          </a:xfrm>
          <a:prstGeom prst="ellips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CC768313-4CA8-41BE-803C-F772E206C402}" type="slidenum">
              <a:rPr lang="en-US" smtClean="0">
                <a:solidFill>
                  <a:schemeClr val="tx2"/>
                </a:solidFill>
                <a:latin typeface="Arial" pitchFamily="34" charset="0"/>
                <a:ea typeface="+mn-ea"/>
                <a:cs typeface="+mn-cs"/>
              </a:rPr>
              <a:pPr algn="r">
                <a:defRPr/>
              </a:pPr>
              <a:t>44</a:t>
            </a:fld>
            <a:endParaRPr lang="en-US" smtClean="0">
              <a:solidFill>
                <a:schemeClr val="tx2"/>
              </a:solidFill>
              <a:latin typeface="Arial" pitchFamily="34" charset="0"/>
              <a:ea typeface="+mn-ea"/>
              <a:cs typeface="+mn-cs"/>
            </a:endParaRPr>
          </a:p>
        </p:txBody>
      </p:sp>
      <p:sp>
        <p:nvSpPr>
          <p:cNvPr id="49155" name="Line 2"/>
          <p:cNvSpPr>
            <a:spLocks noChangeShapeType="1"/>
          </p:cNvSpPr>
          <p:nvPr/>
        </p:nvSpPr>
        <p:spPr bwMode="auto">
          <a:xfrm>
            <a:off x="152400" y="1371600"/>
            <a:ext cx="8839200" cy="0"/>
          </a:xfrm>
          <a:prstGeom prst="line">
            <a:avLst/>
          </a:prstGeom>
          <a:noFill/>
          <a:ln w="9525">
            <a:solidFill>
              <a:schemeClr val="tx1"/>
            </a:solidFill>
            <a:round/>
            <a:headEnd/>
            <a:tailEnd/>
          </a:ln>
        </p:spPr>
        <p:txBody>
          <a:bodyPr/>
          <a:lstStyle/>
          <a:p>
            <a:endParaRPr lang="en-US"/>
          </a:p>
        </p:txBody>
      </p:sp>
      <p:sp>
        <p:nvSpPr>
          <p:cNvPr id="49156" name="Oval 3"/>
          <p:cNvSpPr>
            <a:spLocks noChangeArrowheads="1"/>
          </p:cNvSpPr>
          <p:nvPr/>
        </p:nvSpPr>
        <p:spPr bwMode="auto">
          <a:xfrm>
            <a:off x="3048000" y="3124200"/>
            <a:ext cx="2971800" cy="685800"/>
          </a:xfrm>
          <a:prstGeom prst="ellipse">
            <a:avLst/>
          </a:prstGeom>
          <a:solidFill>
            <a:schemeClr val="bg1"/>
          </a:solidFill>
          <a:ln w="38100">
            <a:solidFill>
              <a:schemeClr val="tx1"/>
            </a:solidFill>
            <a:round/>
            <a:headEnd/>
            <a:tailEnd/>
          </a:ln>
        </p:spPr>
        <p:txBody>
          <a:bodyPr wrap="none" anchor="ctr"/>
          <a:lstStyle/>
          <a:p>
            <a:pPr algn="ctr"/>
            <a:r>
              <a:rPr lang="en-US" sz="2400" b="1"/>
              <a:t>Our Field trip</a:t>
            </a:r>
            <a:endParaRPr lang="en-US" sz="2400" b="1">
              <a:solidFill>
                <a:srgbClr val="FF0000"/>
              </a:solidFill>
            </a:endParaRPr>
          </a:p>
        </p:txBody>
      </p:sp>
      <p:sp>
        <p:nvSpPr>
          <p:cNvPr id="781316" name="Line 4"/>
          <p:cNvSpPr>
            <a:spLocks noChangeShapeType="1"/>
          </p:cNvSpPr>
          <p:nvPr/>
        </p:nvSpPr>
        <p:spPr bwMode="auto">
          <a:xfrm flipV="1">
            <a:off x="5489575" y="2743200"/>
            <a:ext cx="838200" cy="457200"/>
          </a:xfrm>
          <a:prstGeom prst="line">
            <a:avLst/>
          </a:prstGeom>
          <a:noFill/>
          <a:ln w="9525">
            <a:solidFill>
              <a:schemeClr val="tx1"/>
            </a:solidFill>
            <a:round/>
            <a:headEnd/>
            <a:tailEnd/>
          </a:ln>
        </p:spPr>
        <p:txBody>
          <a:bodyPr/>
          <a:lstStyle/>
          <a:p>
            <a:endParaRPr lang="en-US"/>
          </a:p>
        </p:txBody>
      </p:sp>
      <p:sp>
        <p:nvSpPr>
          <p:cNvPr id="781317" name="Text Box 5"/>
          <p:cNvSpPr txBox="1">
            <a:spLocks noChangeArrowheads="1"/>
          </p:cNvSpPr>
          <p:nvPr/>
        </p:nvSpPr>
        <p:spPr bwMode="auto">
          <a:xfrm>
            <a:off x="6078538" y="2328863"/>
            <a:ext cx="1955800" cy="457200"/>
          </a:xfrm>
          <a:prstGeom prst="rect">
            <a:avLst/>
          </a:prstGeom>
          <a:noFill/>
          <a:ln w="9525">
            <a:noFill/>
            <a:miter lim="800000"/>
            <a:headEnd/>
            <a:tailEnd/>
          </a:ln>
        </p:spPr>
        <p:txBody>
          <a:bodyPr wrap="none">
            <a:spAutoFit/>
          </a:bodyPr>
          <a:lstStyle/>
          <a:p>
            <a:r>
              <a:rPr lang="en-US" sz="2400" b="1"/>
              <a:t>Ride on a bus</a:t>
            </a:r>
          </a:p>
        </p:txBody>
      </p:sp>
      <p:sp>
        <p:nvSpPr>
          <p:cNvPr id="781318" name="Line 6"/>
          <p:cNvSpPr>
            <a:spLocks noChangeShapeType="1"/>
          </p:cNvSpPr>
          <p:nvPr/>
        </p:nvSpPr>
        <p:spPr bwMode="auto">
          <a:xfrm>
            <a:off x="5562600" y="3733800"/>
            <a:ext cx="685800" cy="838200"/>
          </a:xfrm>
          <a:prstGeom prst="line">
            <a:avLst/>
          </a:prstGeom>
          <a:noFill/>
          <a:ln w="9525">
            <a:solidFill>
              <a:schemeClr val="tx1"/>
            </a:solidFill>
            <a:round/>
            <a:headEnd/>
            <a:tailEnd/>
          </a:ln>
        </p:spPr>
        <p:txBody>
          <a:bodyPr/>
          <a:lstStyle/>
          <a:p>
            <a:endParaRPr lang="en-US"/>
          </a:p>
        </p:txBody>
      </p:sp>
      <p:sp>
        <p:nvSpPr>
          <p:cNvPr id="781319" name="Text Box 7"/>
          <p:cNvSpPr txBox="1">
            <a:spLocks noChangeArrowheads="1"/>
          </p:cNvSpPr>
          <p:nvPr/>
        </p:nvSpPr>
        <p:spPr bwMode="auto">
          <a:xfrm>
            <a:off x="5980113" y="4572000"/>
            <a:ext cx="2790825" cy="457200"/>
          </a:xfrm>
          <a:prstGeom prst="rect">
            <a:avLst/>
          </a:prstGeom>
          <a:noFill/>
          <a:ln w="9525">
            <a:noFill/>
            <a:miter lim="800000"/>
            <a:headEnd/>
            <a:tailEnd/>
          </a:ln>
        </p:spPr>
        <p:txBody>
          <a:bodyPr wrap="none">
            <a:spAutoFit/>
          </a:bodyPr>
          <a:lstStyle/>
          <a:p>
            <a:r>
              <a:rPr lang="en-US" sz="2400" b="1"/>
              <a:t>Molly Brown House</a:t>
            </a:r>
          </a:p>
        </p:txBody>
      </p:sp>
      <p:sp>
        <p:nvSpPr>
          <p:cNvPr id="781320" name="Line 8"/>
          <p:cNvSpPr>
            <a:spLocks noChangeShapeType="1"/>
          </p:cNvSpPr>
          <p:nvPr/>
        </p:nvSpPr>
        <p:spPr bwMode="auto">
          <a:xfrm flipH="1">
            <a:off x="1752600" y="3505200"/>
            <a:ext cx="1295400" cy="304800"/>
          </a:xfrm>
          <a:prstGeom prst="line">
            <a:avLst/>
          </a:prstGeom>
          <a:noFill/>
          <a:ln w="9525">
            <a:solidFill>
              <a:schemeClr val="tx1"/>
            </a:solidFill>
            <a:round/>
            <a:headEnd/>
            <a:tailEnd/>
          </a:ln>
        </p:spPr>
        <p:txBody>
          <a:bodyPr/>
          <a:lstStyle/>
          <a:p>
            <a:endParaRPr lang="en-US"/>
          </a:p>
        </p:txBody>
      </p:sp>
      <p:sp>
        <p:nvSpPr>
          <p:cNvPr id="781321" name="Text Box 9"/>
          <p:cNvSpPr txBox="1">
            <a:spLocks noChangeArrowheads="1"/>
          </p:cNvSpPr>
          <p:nvPr/>
        </p:nvSpPr>
        <p:spPr bwMode="auto">
          <a:xfrm>
            <a:off x="304800" y="3581400"/>
            <a:ext cx="1676400" cy="830263"/>
          </a:xfrm>
          <a:prstGeom prst="rect">
            <a:avLst/>
          </a:prstGeom>
          <a:noFill/>
          <a:ln w="9525">
            <a:noFill/>
            <a:miter lim="800000"/>
            <a:headEnd/>
            <a:tailEnd/>
          </a:ln>
        </p:spPr>
        <p:txBody>
          <a:bodyPr>
            <a:spAutoFit/>
          </a:bodyPr>
          <a:lstStyle/>
          <a:p>
            <a:r>
              <a:rPr lang="en-US" sz="2400" b="1"/>
              <a:t>      First with toilets</a:t>
            </a:r>
          </a:p>
        </p:txBody>
      </p:sp>
      <p:sp>
        <p:nvSpPr>
          <p:cNvPr id="781322" name="Line 10"/>
          <p:cNvSpPr>
            <a:spLocks noChangeShapeType="1"/>
          </p:cNvSpPr>
          <p:nvPr/>
        </p:nvSpPr>
        <p:spPr bwMode="auto">
          <a:xfrm flipH="1" flipV="1">
            <a:off x="3432175" y="2514600"/>
            <a:ext cx="762000" cy="609600"/>
          </a:xfrm>
          <a:prstGeom prst="line">
            <a:avLst/>
          </a:prstGeom>
          <a:noFill/>
          <a:ln w="9525">
            <a:solidFill>
              <a:schemeClr val="tx1"/>
            </a:solidFill>
            <a:round/>
            <a:headEnd/>
            <a:tailEnd/>
          </a:ln>
        </p:spPr>
        <p:txBody>
          <a:bodyPr/>
          <a:lstStyle/>
          <a:p>
            <a:endParaRPr lang="en-US"/>
          </a:p>
        </p:txBody>
      </p:sp>
      <p:sp>
        <p:nvSpPr>
          <p:cNvPr id="781323" name="Text Box 11"/>
          <p:cNvSpPr txBox="1">
            <a:spLocks noChangeArrowheads="1"/>
          </p:cNvSpPr>
          <p:nvPr/>
        </p:nvSpPr>
        <p:spPr bwMode="auto">
          <a:xfrm>
            <a:off x="2362200" y="2057400"/>
            <a:ext cx="2073275" cy="457200"/>
          </a:xfrm>
          <a:prstGeom prst="rect">
            <a:avLst/>
          </a:prstGeom>
          <a:noFill/>
          <a:ln w="9525">
            <a:noFill/>
            <a:miter lim="800000"/>
            <a:headEnd/>
            <a:tailEnd/>
          </a:ln>
        </p:spPr>
        <p:txBody>
          <a:bodyPr wrap="none">
            <a:spAutoFit/>
          </a:bodyPr>
          <a:lstStyle/>
          <a:p>
            <a:r>
              <a:rPr lang="en-US" sz="2400" b="1"/>
              <a:t>Armed guards</a:t>
            </a:r>
          </a:p>
        </p:txBody>
      </p:sp>
      <p:sp>
        <p:nvSpPr>
          <p:cNvPr id="781324" name="Line 12"/>
          <p:cNvSpPr>
            <a:spLocks noChangeShapeType="1"/>
          </p:cNvSpPr>
          <p:nvPr/>
        </p:nvSpPr>
        <p:spPr bwMode="auto">
          <a:xfrm flipH="1">
            <a:off x="2514600" y="3733800"/>
            <a:ext cx="841375" cy="1066800"/>
          </a:xfrm>
          <a:prstGeom prst="line">
            <a:avLst/>
          </a:prstGeom>
          <a:noFill/>
          <a:ln w="9525">
            <a:solidFill>
              <a:schemeClr val="tx1"/>
            </a:solidFill>
            <a:round/>
            <a:headEnd/>
            <a:tailEnd/>
          </a:ln>
        </p:spPr>
        <p:txBody>
          <a:bodyPr/>
          <a:lstStyle/>
          <a:p>
            <a:endParaRPr lang="en-US"/>
          </a:p>
        </p:txBody>
      </p:sp>
      <p:sp>
        <p:nvSpPr>
          <p:cNvPr id="781325" name="Text Box 13"/>
          <p:cNvSpPr txBox="1">
            <a:spLocks noChangeArrowheads="1"/>
          </p:cNvSpPr>
          <p:nvPr/>
        </p:nvSpPr>
        <p:spPr bwMode="auto">
          <a:xfrm>
            <a:off x="660400" y="4800600"/>
            <a:ext cx="2820988" cy="457200"/>
          </a:xfrm>
          <a:prstGeom prst="rect">
            <a:avLst/>
          </a:prstGeom>
          <a:noFill/>
          <a:ln w="9525">
            <a:noFill/>
            <a:miter lim="800000"/>
            <a:headEnd/>
            <a:tailEnd/>
          </a:ln>
        </p:spPr>
        <p:txBody>
          <a:bodyPr wrap="none">
            <a:spAutoFit/>
          </a:bodyPr>
          <a:lstStyle/>
          <a:p>
            <a:r>
              <a:rPr lang="en-US" sz="2400" b="1"/>
              <a:t>First with electricity</a:t>
            </a:r>
          </a:p>
        </p:txBody>
      </p:sp>
      <p:sp>
        <p:nvSpPr>
          <p:cNvPr id="781326" name="Line 14"/>
          <p:cNvSpPr>
            <a:spLocks noChangeShapeType="1"/>
          </p:cNvSpPr>
          <p:nvPr/>
        </p:nvSpPr>
        <p:spPr bwMode="auto">
          <a:xfrm>
            <a:off x="4419600" y="3886200"/>
            <a:ext cx="76200" cy="1752600"/>
          </a:xfrm>
          <a:prstGeom prst="line">
            <a:avLst/>
          </a:prstGeom>
          <a:noFill/>
          <a:ln w="9525">
            <a:solidFill>
              <a:schemeClr val="tx1"/>
            </a:solidFill>
            <a:round/>
            <a:headEnd/>
            <a:tailEnd/>
          </a:ln>
        </p:spPr>
        <p:txBody>
          <a:bodyPr/>
          <a:lstStyle/>
          <a:p>
            <a:endParaRPr lang="en-US"/>
          </a:p>
        </p:txBody>
      </p:sp>
      <p:sp>
        <p:nvSpPr>
          <p:cNvPr id="781327" name="Text Box 15"/>
          <p:cNvSpPr txBox="1">
            <a:spLocks noChangeArrowheads="1"/>
          </p:cNvSpPr>
          <p:nvPr/>
        </p:nvSpPr>
        <p:spPr bwMode="auto">
          <a:xfrm>
            <a:off x="2743200" y="5638800"/>
            <a:ext cx="4114800" cy="457200"/>
          </a:xfrm>
          <a:prstGeom prst="rect">
            <a:avLst/>
          </a:prstGeom>
          <a:noFill/>
          <a:ln w="9525">
            <a:noFill/>
            <a:miter lim="800000"/>
            <a:headEnd/>
            <a:tailEnd/>
          </a:ln>
        </p:spPr>
        <p:txBody>
          <a:bodyPr>
            <a:spAutoFit/>
          </a:bodyPr>
          <a:lstStyle/>
          <a:p>
            <a:r>
              <a:rPr lang="en-US" sz="2400" b="1"/>
              <a:t>Fireplace for burning money</a:t>
            </a:r>
          </a:p>
        </p:txBody>
      </p:sp>
      <p:sp>
        <p:nvSpPr>
          <p:cNvPr id="781328" name="Line 16"/>
          <p:cNvSpPr>
            <a:spLocks noChangeShapeType="1"/>
          </p:cNvSpPr>
          <p:nvPr/>
        </p:nvSpPr>
        <p:spPr bwMode="auto">
          <a:xfrm>
            <a:off x="6019800" y="3505200"/>
            <a:ext cx="914400" cy="304800"/>
          </a:xfrm>
          <a:prstGeom prst="line">
            <a:avLst/>
          </a:prstGeom>
          <a:noFill/>
          <a:ln w="9525">
            <a:solidFill>
              <a:schemeClr val="tx1"/>
            </a:solidFill>
            <a:round/>
            <a:headEnd/>
            <a:tailEnd/>
          </a:ln>
        </p:spPr>
        <p:txBody>
          <a:bodyPr/>
          <a:lstStyle/>
          <a:p>
            <a:endParaRPr lang="en-US"/>
          </a:p>
        </p:txBody>
      </p:sp>
      <p:sp>
        <p:nvSpPr>
          <p:cNvPr id="781329" name="Text Box 17"/>
          <p:cNvSpPr txBox="1">
            <a:spLocks noChangeArrowheads="1"/>
          </p:cNvSpPr>
          <p:nvPr/>
        </p:nvSpPr>
        <p:spPr bwMode="auto">
          <a:xfrm>
            <a:off x="6934200" y="3810000"/>
            <a:ext cx="2209800" cy="457200"/>
          </a:xfrm>
          <a:prstGeom prst="rect">
            <a:avLst/>
          </a:prstGeom>
          <a:noFill/>
          <a:ln w="9525">
            <a:noFill/>
            <a:miter lim="800000"/>
            <a:headEnd/>
            <a:tailEnd/>
          </a:ln>
        </p:spPr>
        <p:txBody>
          <a:bodyPr>
            <a:spAutoFit/>
          </a:bodyPr>
          <a:lstStyle/>
          <a:p>
            <a:r>
              <a:rPr lang="en-US" sz="2400" b="1"/>
              <a:t>Money samples</a:t>
            </a:r>
          </a:p>
        </p:txBody>
      </p:sp>
      <p:sp>
        <p:nvSpPr>
          <p:cNvPr id="49171" name="Text Box 18"/>
          <p:cNvSpPr txBox="1">
            <a:spLocks noChangeArrowheads="1"/>
          </p:cNvSpPr>
          <p:nvPr/>
        </p:nvSpPr>
        <p:spPr bwMode="auto">
          <a:xfrm rot="-321663">
            <a:off x="2909888" y="687388"/>
            <a:ext cx="3238500" cy="793750"/>
          </a:xfrm>
          <a:prstGeom prst="rect">
            <a:avLst/>
          </a:prstGeom>
          <a:solidFill>
            <a:srgbClr val="FFCC00"/>
          </a:solidFill>
          <a:ln w="31750" algn="ctr">
            <a:solidFill>
              <a:srgbClr val="FF0000"/>
            </a:solidFill>
            <a:miter lim="800000"/>
            <a:headEnd/>
            <a:tailEnd/>
          </a:ln>
        </p:spPr>
        <p:txBody>
          <a:bodyPr wrap="none">
            <a:spAutoFit/>
          </a:bodyPr>
          <a:lstStyle/>
          <a:p>
            <a:pPr algn="ctr"/>
            <a:r>
              <a:rPr lang="en-US" sz="4400"/>
              <a:t>One Example</a:t>
            </a:r>
          </a:p>
        </p:txBody>
      </p:sp>
      <p:sp>
        <p:nvSpPr>
          <p:cNvPr id="49172" name="Text Box 19"/>
          <p:cNvSpPr txBox="1">
            <a:spLocks noChangeArrowheads="1"/>
          </p:cNvSpPr>
          <p:nvPr/>
        </p:nvSpPr>
        <p:spPr bwMode="auto">
          <a:xfrm>
            <a:off x="4648200" y="1752600"/>
            <a:ext cx="2362200" cy="244475"/>
          </a:xfrm>
          <a:prstGeom prst="rect">
            <a:avLst/>
          </a:prstGeom>
          <a:noFill/>
          <a:ln w="9525" algn="ctr">
            <a:noFill/>
            <a:miter lim="800000"/>
            <a:headEnd/>
            <a:tailEnd/>
          </a:ln>
        </p:spPr>
        <p:txBody>
          <a:bodyPr>
            <a:spAutoFit/>
          </a:bodyPr>
          <a:lstStyle/>
          <a:p>
            <a:pPr>
              <a:spcBef>
                <a:spcPct val="50000"/>
              </a:spcBef>
            </a:pPr>
            <a:endParaRPr lang="en-US" sz="1000" i="1"/>
          </a:p>
        </p:txBody>
      </p:sp>
      <p:sp>
        <p:nvSpPr>
          <p:cNvPr id="49173" name="Text Box 20"/>
          <p:cNvSpPr txBox="1">
            <a:spLocks noChangeArrowheads="1"/>
          </p:cNvSpPr>
          <p:nvPr/>
        </p:nvSpPr>
        <p:spPr bwMode="auto">
          <a:xfrm>
            <a:off x="4495800" y="1676400"/>
            <a:ext cx="3733800" cy="457200"/>
          </a:xfrm>
          <a:prstGeom prst="rect">
            <a:avLst/>
          </a:prstGeom>
          <a:noFill/>
          <a:ln w="9525" algn="ctr">
            <a:noFill/>
            <a:miter lim="800000"/>
            <a:headEnd/>
            <a:tailEnd/>
          </a:ln>
        </p:spPr>
        <p:txBody>
          <a:bodyPr>
            <a:spAutoFit/>
          </a:bodyPr>
          <a:lstStyle/>
          <a:p>
            <a:pPr>
              <a:spcBef>
                <a:spcPct val="50000"/>
              </a:spcBef>
            </a:pPr>
            <a:r>
              <a:rPr lang="en-US" sz="2400" b="1"/>
              <a:t>     Denver Mint</a:t>
            </a:r>
          </a:p>
        </p:txBody>
      </p:sp>
      <p:sp>
        <p:nvSpPr>
          <p:cNvPr id="49174" name="Line 21"/>
          <p:cNvSpPr>
            <a:spLocks noChangeShapeType="1"/>
          </p:cNvSpPr>
          <p:nvPr/>
        </p:nvSpPr>
        <p:spPr bwMode="auto">
          <a:xfrm flipH="1">
            <a:off x="4876800" y="2209800"/>
            <a:ext cx="381000" cy="838200"/>
          </a:xfrm>
          <a:prstGeom prst="line">
            <a:avLst/>
          </a:prstGeom>
          <a:no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81316"/>
                                        </p:tgtEl>
                                        <p:attrNameLst>
                                          <p:attrName>style.visibility</p:attrName>
                                        </p:attrNameLst>
                                      </p:cBhvr>
                                      <p:to>
                                        <p:strVal val="visible"/>
                                      </p:to>
                                    </p:set>
                                    <p:animEffect transition="in" filter="dissolve">
                                      <p:cBhvr>
                                        <p:cTn id="7" dur="500"/>
                                        <p:tgtEl>
                                          <p:spTgt spid="78131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81317"/>
                                        </p:tgtEl>
                                        <p:attrNameLst>
                                          <p:attrName>style.visibility</p:attrName>
                                        </p:attrNameLst>
                                      </p:cBhvr>
                                      <p:to>
                                        <p:strVal val="visible"/>
                                      </p:to>
                                    </p:set>
                                    <p:animEffect transition="in" filter="dissolve">
                                      <p:cBhvr>
                                        <p:cTn id="10" dur="500"/>
                                        <p:tgtEl>
                                          <p:spTgt spid="78131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81320"/>
                                        </p:tgtEl>
                                        <p:attrNameLst>
                                          <p:attrName>style.visibility</p:attrName>
                                        </p:attrNameLst>
                                      </p:cBhvr>
                                      <p:to>
                                        <p:strVal val="visible"/>
                                      </p:to>
                                    </p:set>
                                    <p:animEffect transition="in" filter="dissolve">
                                      <p:cBhvr>
                                        <p:cTn id="13" dur="500"/>
                                        <p:tgtEl>
                                          <p:spTgt spid="78132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81321"/>
                                        </p:tgtEl>
                                        <p:attrNameLst>
                                          <p:attrName>style.visibility</p:attrName>
                                        </p:attrNameLst>
                                      </p:cBhvr>
                                      <p:to>
                                        <p:strVal val="visible"/>
                                      </p:to>
                                    </p:set>
                                    <p:animEffect transition="in" filter="dissolve">
                                      <p:cBhvr>
                                        <p:cTn id="16" dur="500"/>
                                        <p:tgtEl>
                                          <p:spTgt spid="78132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81323"/>
                                        </p:tgtEl>
                                        <p:attrNameLst>
                                          <p:attrName>style.visibility</p:attrName>
                                        </p:attrNameLst>
                                      </p:cBhvr>
                                      <p:to>
                                        <p:strVal val="visible"/>
                                      </p:to>
                                    </p:set>
                                    <p:animEffect transition="in" filter="dissolve">
                                      <p:cBhvr>
                                        <p:cTn id="19" dur="500"/>
                                        <p:tgtEl>
                                          <p:spTgt spid="781323"/>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781322"/>
                                        </p:tgtEl>
                                        <p:attrNameLst>
                                          <p:attrName>style.visibility</p:attrName>
                                        </p:attrNameLst>
                                      </p:cBhvr>
                                      <p:to>
                                        <p:strVal val="visible"/>
                                      </p:to>
                                    </p:set>
                                    <p:animEffect transition="in" filter="dissolve">
                                      <p:cBhvr>
                                        <p:cTn id="22" dur="500"/>
                                        <p:tgtEl>
                                          <p:spTgt spid="781322"/>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781324"/>
                                        </p:tgtEl>
                                        <p:attrNameLst>
                                          <p:attrName>style.visibility</p:attrName>
                                        </p:attrNameLst>
                                      </p:cBhvr>
                                      <p:to>
                                        <p:strVal val="visible"/>
                                      </p:to>
                                    </p:set>
                                    <p:animEffect transition="in" filter="dissolve">
                                      <p:cBhvr>
                                        <p:cTn id="25" dur="500"/>
                                        <p:tgtEl>
                                          <p:spTgt spid="78132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81325"/>
                                        </p:tgtEl>
                                        <p:attrNameLst>
                                          <p:attrName>style.visibility</p:attrName>
                                        </p:attrNameLst>
                                      </p:cBhvr>
                                      <p:to>
                                        <p:strVal val="visible"/>
                                      </p:to>
                                    </p:set>
                                    <p:animEffect transition="in" filter="dissolve">
                                      <p:cBhvr>
                                        <p:cTn id="28" dur="500"/>
                                        <p:tgtEl>
                                          <p:spTgt spid="781325"/>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781328"/>
                                        </p:tgtEl>
                                        <p:attrNameLst>
                                          <p:attrName>style.visibility</p:attrName>
                                        </p:attrNameLst>
                                      </p:cBhvr>
                                      <p:to>
                                        <p:strVal val="visible"/>
                                      </p:to>
                                    </p:set>
                                    <p:animEffect transition="in" filter="dissolve">
                                      <p:cBhvr>
                                        <p:cTn id="31" dur="500"/>
                                        <p:tgtEl>
                                          <p:spTgt spid="78132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781329"/>
                                        </p:tgtEl>
                                        <p:attrNameLst>
                                          <p:attrName>style.visibility</p:attrName>
                                        </p:attrNameLst>
                                      </p:cBhvr>
                                      <p:to>
                                        <p:strVal val="visible"/>
                                      </p:to>
                                    </p:set>
                                    <p:animEffect transition="in" filter="dissolve">
                                      <p:cBhvr>
                                        <p:cTn id="34" dur="500"/>
                                        <p:tgtEl>
                                          <p:spTgt spid="781329"/>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781318"/>
                                        </p:tgtEl>
                                        <p:attrNameLst>
                                          <p:attrName>style.visibility</p:attrName>
                                        </p:attrNameLst>
                                      </p:cBhvr>
                                      <p:to>
                                        <p:strVal val="visible"/>
                                      </p:to>
                                    </p:set>
                                    <p:animEffect transition="in" filter="dissolve">
                                      <p:cBhvr>
                                        <p:cTn id="37" dur="500"/>
                                        <p:tgtEl>
                                          <p:spTgt spid="78131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781319"/>
                                        </p:tgtEl>
                                        <p:attrNameLst>
                                          <p:attrName>style.visibility</p:attrName>
                                        </p:attrNameLst>
                                      </p:cBhvr>
                                      <p:to>
                                        <p:strVal val="visible"/>
                                      </p:to>
                                    </p:set>
                                    <p:animEffect transition="in" filter="dissolve">
                                      <p:cBhvr>
                                        <p:cTn id="40" dur="500"/>
                                        <p:tgtEl>
                                          <p:spTgt spid="781319"/>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781327"/>
                                        </p:tgtEl>
                                        <p:attrNameLst>
                                          <p:attrName>style.visibility</p:attrName>
                                        </p:attrNameLst>
                                      </p:cBhvr>
                                      <p:to>
                                        <p:strVal val="visible"/>
                                      </p:to>
                                    </p:set>
                                    <p:animEffect transition="in" filter="dissolve">
                                      <p:cBhvr>
                                        <p:cTn id="43" dur="500"/>
                                        <p:tgtEl>
                                          <p:spTgt spid="781327"/>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781326"/>
                                        </p:tgtEl>
                                        <p:attrNameLst>
                                          <p:attrName>style.visibility</p:attrName>
                                        </p:attrNameLst>
                                      </p:cBhvr>
                                      <p:to>
                                        <p:strVal val="visible"/>
                                      </p:to>
                                    </p:set>
                                    <p:animEffect transition="in" filter="dissolve">
                                      <p:cBhvr>
                                        <p:cTn id="46" dur="500"/>
                                        <p:tgtEl>
                                          <p:spTgt spid="7813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1316" grpId="0" animBg="1"/>
      <p:bldP spid="781317" grpId="0"/>
      <p:bldP spid="781318" grpId="0" animBg="1"/>
      <p:bldP spid="781319" grpId="0"/>
      <p:bldP spid="781320" grpId="0" animBg="1"/>
      <p:bldP spid="781321" grpId="0"/>
      <p:bldP spid="781322" grpId="0" animBg="1"/>
      <p:bldP spid="781323" grpId="0"/>
      <p:bldP spid="781324" grpId="0" animBg="1"/>
      <p:bldP spid="781325" grpId="0"/>
      <p:bldP spid="781326" grpId="0" animBg="1"/>
      <p:bldP spid="781327" grpId="0"/>
      <p:bldP spid="781328" grpId="0" animBg="1"/>
      <p:bldP spid="78132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685800" y="1143000"/>
            <a:ext cx="7924800" cy="5181600"/>
          </a:xfrm>
          <a:prstGeom prst="rect">
            <a:avLst/>
          </a:prstGeom>
          <a:solidFill>
            <a:srgbClr val="FFFFFF"/>
          </a:solidFill>
          <a:ln w="9525">
            <a:solidFill>
              <a:schemeClr val="tx1"/>
            </a:solidFill>
            <a:miter lim="800000"/>
            <a:headEnd/>
            <a:tailEnd/>
          </a:ln>
        </p:spPr>
        <p:txBody>
          <a:bodyPr wrap="none" anchor="ctr"/>
          <a:lstStyle/>
          <a:p>
            <a:pPr algn="ctr"/>
            <a:endParaRPr lang="en-US" b="1"/>
          </a:p>
        </p:txBody>
      </p:sp>
      <p:sp>
        <p:nvSpPr>
          <p:cNvPr id="50179" name="Line 3"/>
          <p:cNvSpPr>
            <a:spLocks noChangeShapeType="1"/>
          </p:cNvSpPr>
          <p:nvPr/>
        </p:nvSpPr>
        <p:spPr bwMode="auto">
          <a:xfrm>
            <a:off x="685800" y="1981200"/>
            <a:ext cx="7924800" cy="0"/>
          </a:xfrm>
          <a:prstGeom prst="line">
            <a:avLst/>
          </a:prstGeom>
          <a:noFill/>
          <a:ln w="9525">
            <a:solidFill>
              <a:schemeClr val="tx1"/>
            </a:solidFill>
            <a:round/>
            <a:headEnd/>
            <a:tailEnd/>
          </a:ln>
        </p:spPr>
        <p:txBody>
          <a:bodyPr/>
          <a:lstStyle/>
          <a:p>
            <a:endParaRPr lang="en-US"/>
          </a:p>
        </p:txBody>
      </p:sp>
      <p:sp>
        <p:nvSpPr>
          <p:cNvPr id="50180" name="Line 4"/>
          <p:cNvSpPr>
            <a:spLocks noChangeShapeType="1"/>
          </p:cNvSpPr>
          <p:nvPr/>
        </p:nvSpPr>
        <p:spPr bwMode="auto">
          <a:xfrm>
            <a:off x="685800" y="2514600"/>
            <a:ext cx="7924800" cy="0"/>
          </a:xfrm>
          <a:prstGeom prst="line">
            <a:avLst/>
          </a:prstGeom>
          <a:noFill/>
          <a:ln w="9525">
            <a:solidFill>
              <a:schemeClr val="tx1"/>
            </a:solidFill>
            <a:round/>
            <a:headEnd/>
            <a:tailEnd/>
          </a:ln>
        </p:spPr>
        <p:txBody>
          <a:bodyPr/>
          <a:lstStyle/>
          <a:p>
            <a:endParaRPr lang="en-US"/>
          </a:p>
        </p:txBody>
      </p:sp>
      <p:sp>
        <p:nvSpPr>
          <p:cNvPr id="50181" name="Line 5"/>
          <p:cNvSpPr>
            <a:spLocks noChangeShapeType="1"/>
          </p:cNvSpPr>
          <p:nvPr/>
        </p:nvSpPr>
        <p:spPr bwMode="auto">
          <a:xfrm>
            <a:off x="685800" y="3352800"/>
            <a:ext cx="7924800" cy="0"/>
          </a:xfrm>
          <a:prstGeom prst="line">
            <a:avLst/>
          </a:prstGeom>
          <a:noFill/>
          <a:ln w="9525">
            <a:solidFill>
              <a:schemeClr val="tx1"/>
            </a:solidFill>
            <a:round/>
            <a:headEnd/>
            <a:tailEnd/>
          </a:ln>
        </p:spPr>
        <p:txBody>
          <a:bodyPr/>
          <a:lstStyle/>
          <a:p>
            <a:endParaRPr lang="en-US"/>
          </a:p>
        </p:txBody>
      </p:sp>
      <p:sp>
        <p:nvSpPr>
          <p:cNvPr id="50182" name="Line 6"/>
          <p:cNvSpPr>
            <a:spLocks noChangeShapeType="1"/>
          </p:cNvSpPr>
          <p:nvPr/>
        </p:nvSpPr>
        <p:spPr bwMode="auto">
          <a:xfrm>
            <a:off x="685800" y="2895600"/>
            <a:ext cx="7924800" cy="0"/>
          </a:xfrm>
          <a:prstGeom prst="line">
            <a:avLst/>
          </a:prstGeom>
          <a:noFill/>
          <a:ln w="9525">
            <a:solidFill>
              <a:schemeClr val="tx1"/>
            </a:solidFill>
            <a:round/>
            <a:headEnd/>
            <a:tailEnd/>
          </a:ln>
        </p:spPr>
        <p:txBody>
          <a:bodyPr/>
          <a:lstStyle/>
          <a:p>
            <a:endParaRPr lang="en-US"/>
          </a:p>
        </p:txBody>
      </p:sp>
      <p:sp>
        <p:nvSpPr>
          <p:cNvPr id="50183" name="Line 7"/>
          <p:cNvSpPr>
            <a:spLocks noChangeShapeType="1"/>
          </p:cNvSpPr>
          <p:nvPr/>
        </p:nvSpPr>
        <p:spPr bwMode="auto">
          <a:xfrm>
            <a:off x="685800" y="3810000"/>
            <a:ext cx="7924800" cy="0"/>
          </a:xfrm>
          <a:prstGeom prst="line">
            <a:avLst/>
          </a:prstGeom>
          <a:noFill/>
          <a:ln w="9525">
            <a:solidFill>
              <a:schemeClr val="tx1"/>
            </a:solidFill>
            <a:round/>
            <a:headEnd/>
            <a:tailEnd/>
          </a:ln>
        </p:spPr>
        <p:txBody>
          <a:bodyPr/>
          <a:lstStyle/>
          <a:p>
            <a:endParaRPr lang="en-US"/>
          </a:p>
        </p:txBody>
      </p:sp>
      <p:sp>
        <p:nvSpPr>
          <p:cNvPr id="50184" name="Line 8"/>
          <p:cNvSpPr>
            <a:spLocks noChangeShapeType="1"/>
          </p:cNvSpPr>
          <p:nvPr/>
        </p:nvSpPr>
        <p:spPr bwMode="auto">
          <a:xfrm>
            <a:off x="685800" y="4267200"/>
            <a:ext cx="7924800" cy="0"/>
          </a:xfrm>
          <a:prstGeom prst="line">
            <a:avLst/>
          </a:prstGeom>
          <a:noFill/>
          <a:ln w="9525">
            <a:solidFill>
              <a:schemeClr val="tx1"/>
            </a:solidFill>
            <a:round/>
            <a:headEnd/>
            <a:tailEnd/>
          </a:ln>
        </p:spPr>
        <p:txBody>
          <a:bodyPr/>
          <a:lstStyle/>
          <a:p>
            <a:endParaRPr lang="en-US"/>
          </a:p>
        </p:txBody>
      </p:sp>
      <p:sp>
        <p:nvSpPr>
          <p:cNvPr id="50185" name="Line 9"/>
          <p:cNvSpPr>
            <a:spLocks noChangeShapeType="1"/>
          </p:cNvSpPr>
          <p:nvPr/>
        </p:nvSpPr>
        <p:spPr bwMode="auto">
          <a:xfrm>
            <a:off x="685800" y="4648200"/>
            <a:ext cx="7924800" cy="0"/>
          </a:xfrm>
          <a:prstGeom prst="line">
            <a:avLst/>
          </a:prstGeom>
          <a:noFill/>
          <a:ln w="9525">
            <a:solidFill>
              <a:schemeClr val="tx1"/>
            </a:solidFill>
            <a:round/>
            <a:headEnd/>
            <a:tailEnd/>
          </a:ln>
        </p:spPr>
        <p:txBody>
          <a:bodyPr/>
          <a:lstStyle/>
          <a:p>
            <a:endParaRPr lang="en-US"/>
          </a:p>
        </p:txBody>
      </p:sp>
      <p:sp>
        <p:nvSpPr>
          <p:cNvPr id="50186" name="Line 10"/>
          <p:cNvSpPr>
            <a:spLocks noChangeShapeType="1"/>
          </p:cNvSpPr>
          <p:nvPr/>
        </p:nvSpPr>
        <p:spPr bwMode="auto">
          <a:xfrm>
            <a:off x="685800" y="5105400"/>
            <a:ext cx="7924800" cy="0"/>
          </a:xfrm>
          <a:prstGeom prst="line">
            <a:avLst/>
          </a:prstGeom>
          <a:noFill/>
          <a:ln w="9525">
            <a:solidFill>
              <a:schemeClr val="tx1"/>
            </a:solidFill>
            <a:round/>
            <a:headEnd/>
            <a:tailEnd/>
          </a:ln>
        </p:spPr>
        <p:txBody>
          <a:bodyPr/>
          <a:lstStyle/>
          <a:p>
            <a:endParaRPr lang="en-US"/>
          </a:p>
        </p:txBody>
      </p:sp>
      <p:sp>
        <p:nvSpPr>
          <p:cNvPr id="50187" name="Line 11"/>
          <p:cNvSpPr>
            <a:spLocks noChangeShapeType="1"/>
          </p:cNvSpPr>
          <p:nvPr/>
        </p:nvSpPr>
        <p:spPr bwMode="auto">
          <a:xfrm>
            <a:off x="685800" y="5562600"/>
            <a:ext cx="7924800" cy="0"/>
          </a:xfrm>
          <a:prstGeom prst="line">
            <a:avLst/>
          </a:prstGeom>
          <a:noFill/>
          <a:ln w="9525">
            <a:solidFill>
              <a:schemeClr val="tx1"/>
            </a:solidFill>
            <a:round/>
            <a:headEnd/>
            <a:tailEnd/>
          </a:ln>
        </p:spPr>
        <p:txBody>
          <a:bodyPr/>
          <a:lstStyle/>
          <a:p>
            <a:endParaRPr lang="en-US"/>
          </a:p>
        </p:txBody>
      </p:sp>
      <p:sp>
        <p:nvSpPr>
          <p:cNvPr id="50188" name="Line 12"/>
          <p:cNvSpPr>
            <a:spLocks noChangeShapeType="1"/>
          </p:cNvSpPr>
          <p:nvPr/>
        </p:nvSpPr>
        <p:spPr bwMode="auto">
          <a:xfrm>
            <a:off x="762000" y="5943600"/>
            <a:ext cx="7924800" cy="0"/>
          </a:xfrm>
          <a:prstGeom prst="line">
            <a:avLst/>
          </a:prstGeom>
          <a:noFill/>
          <a:ln w="9525">
            <a:solidFill>
              <a:schemeClr val="tx1"/>
            </a:solidFill>
            <a:round/>
            <a:headEnd/>
            <a:tailEnd/>
          </a:ln>
        </p:spPr>
        <p:txBody>
          <a:bodyPr/>
          <a:lstStyle/>
          <a:p>
            <a:endParaRPr lang="en-US"/>
          </a:p>
        </p:txBody>
      </p:sp>
      <p:sp>
        <p:nvSpPr>
          <p:cNvPr id="50189" name="Text Box 13"/>
          <p:cNvSpPr txBox="1">
            <a:spLocks noChangeArrowheads="1"/>
          </p:cNvSpPr>
          <p:nvPr/>
        </p:nvSpPr>
        <p:spPr bwMode="auto">
          <a:xfrm>
            <a:off x="4724400" y="5308600"/>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b="1"/>
          </a:p>
        </p:txBody>
      </p:sp>
      <p:sp>
        <p:nvSpPr>
          <p:cNvPr id="50190" name="Oval 14"/>
          <p:cNvSpPr>
            <a:spLocks noChangeArrowheads="1"/>
          </p:cNvSpPr>
          <p:nvPr/>
        </p:nvSpPr>
        <p:spPr bwMode="auto">
          <a:xfrm>
            <a:off x="990600" y="2743200"/>
            <a:ext cx="228600" cy="228600"/>
          </a:xfrm>
          <a:prstGeom prst="ellipse">
            <a:avLst/>
          </a:prstGeom>
          <a:solidFill>
            <a:srgbClr val="FFFFFF"/>
          </a:solidFill>
          <a:ln w="9525">
            <a:solidFill>
              <a:schemeClr val="tx1"/>
            </a:solidFill>
            <a:round/>
            <a:headEnd/>
            <a:tailEnd/>
          </a:ln>
        </p:spPr>
        <p:txBody>
          <a:bodyPr wrap="none" anchor="ctr"/>
          <a:lstStyle/>
          <a:p>
            <a:endParaRPr lang="en-US"/>
          </a:p>
        </p:txBody>
      </p:sp>
      <p:sp>
        <p:nvSpPr>
          <p:cNvPr id="50191" name="Oval 15"/>
          <p:cNvSpPr>
            <a:spLocks noChangeArrowheads="1"/>
          </p:cNvSpPr>
          <p:nvPr/>
        </p:nvSpPr>
        <p:spPr bwMode="auto">
          <a:xfrm>
            <a:off x="990600" y="5029200"/>
            <a:ext cx="228600" cy="228600"/>
          </a:xfrm>
          <a:prstGeom prst="ellipse">
            <a:avLst/>
          </a:prstGeom>
          <a:solidFill>
            <a:srgbClr val="FFFFFF"/>
          </a:solidFill>
          <a:ln w="9525">
            <a:solidFill>
              <a:schemeClr val="tx1"/>
            </a:solidFill>
            <a:round/>
            <a:headEnd/>
            <a:tailEnd/>
          </a:ln>
        </p:spPr>
        <p:txBody>
          <a:bodyPr wrap="none" anchor="ctr"/>
          <a:lstStyle/>
          <a:p>
            <a:endParaRPr lang="en-US"/>
          </a:p>
        </p:txBody>
      </p:sp>
      <p:sp>
        <p:nvSpPr>
          <p:cNvPr id="783376" name="Text Box 16"/>
          <p:cNvSpPr txBox="1">
            <a:spLocks noChangeArrowheads="1"/>
          </p:cNvSpPr>
          <p:nvPr/>
        </p:nvSpPr>
        <p:spPr bwMode="auto">
          <a:xfrm rot="-478370">
            <a:off x="196850" y="390525"/>
            <a:ext cx="5324475" cy="954088"/>
          </a:xfrm>
          <a:prstGeom prst="rect">
            <a:avLst/>
          </a:prstGeom>
          <a:solidFill>
            <a:srgbClr val="EAEAEA"/>
          </a:solidFill>
          <a:ln w="28575">
            <a:solidFill>
              <a:srgbClr val="FF0000"/>
            </a:solidFill>
            <a:miter lim="800000"/>
            <a:headEnd/>
            <a:tailEnd/>
          </a:ln>
        </p:spPr>
        <p:txBody>
          <a:bodyPr>
            <a:spAutoFit/>
          </a:bodyPr>
          <a:lstStyle/>
          <a:p>
            <a:pPr algn="ctr"/>
            <a:r>
              <a:rPr lang="en-US" sz="2800" b="1"/>
              <a:t>Good ideas but no organization</a:t>
            </a:r>
          </a:p>
        </p:txBody>
      </p:sp>
      <p:pic>
        <p:nvPicPr>
          <p:cNvPr id="50193" name="Picture 17" descr="MCj02510690000[1]"/>
          <p:cNvPicPr>
            <a:picLocks noChangeAspect="1" noChangeArrowheads="1"/>
          </p:cNvPicPr>
          <p:nvPr/>
        </p:nvPicPr>
        <p:blipFill>
          <a:blip r:embed="rId3" cstate="print"/>
          <a:srcRect/>
          <a:stretch>
            <a:fillRect/>
          </a:stretch>
        </p:blipFill>
        <p:spPr bwMode="auto">
          <a:xfrm>
            <a:off x="6934200" y="474663"/>
            <a:ext cx="1295400" cy="960437"/>
          </a:xfrm>
          <a:prstGeom prst="rect">
            <a:avLst/>
          </a:prstGeom>
          <a:noFill/>
          <a:ln w="9525">
            <a:noFill/>
            <a:miter lim="800000"/>
            <a:headEnd/>
            <a:tailEnd/>
          </a:ln>
        </p:spPr>
      </p:pic>
      <p:sp>
        <p:nvSpPr>
          <p:cNvPr id="50194" name="Rectangle 18"/>
          <p:cNvSpPr>
            <a:spLocks noChangeArrowheads="1"/>
          </p:cNvSpPr>
          <p:nvPr/>
        </p:nvSpPr>
        <p:spPr bwMode="auto">
          <a:xfrm>
            <a:off x="1295400" y="1482725"/>
            <a:ext cx="7162800" cy="4918075"/>
          </a:xfrm>
          <a:prstGeom prst="rect">
            <a:avLst/>
          </a:prstGeom>
          <a:noFill/>
          <a:ln w="9525">
            <a:noFill/>
            <a:miter lim="800000"/>
            <a:headEnd/>
            <a:tailEnd/>
          </a:ln>
        </p:spPr>
        <p:txBody>
          <a:bodyPr>
            <a:spAutoFit/>
          </a:bodyPr>
          <a:lstStyle/>
          <a:p>
            <a:pPr>
              <a:spcBef>
                <a:spcPct val="30000"/>
              </a:spcBef>
            </a:pPr>
            <a:r>
              <a:rPr lang="en-US" sz="2000"/>
              <a:t>    </a:t>
            </a:r>
            <a:r>
              <a:rPr lang="en-US" sz="2800"/>
              <a:t>Dear Teacher,</a:t>
            </a:r>
          </a:p>
          <a:p>
            <a:pPr>
              <a:spcBef>
                <a:spcPct val="30000"/>
              </a:spcBef>
            </a:pPr>
            <a:r>
              <a:rPr lang="en-US" sz="2800"/>
              <a:t>     This is about my field trips. Let’s go to the Denver Mint. We can ride the bus. I heard they give out free samples. Ha ha. And then there’s the Molly Brown House.  She was unsinkable, you know. Rumor has it she burned money in her fireplace.  Her house had electricity. Her house had indoor plumbing. Oh yeah, I forgot to mention the Mint has armed guards. Thanks for reading my letter on field trips. Didja like it?         The End                             </a:t>
            </a:r>
            <a:endParaRPr lang="en-US" sz="51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83376"/>
                                        </p:tgtEl>
                                        <p:attrNameLst>
                                          <p:attrName>style.visibility</p:attrName>
                                        </p:attrNameLst>
                                      </p:cBhvr>
                                      <p:to>
                                        <p:strVal val="visible"/>
                                      </p:to>
                                    </p:set>
                                    <p:anim calcmode="lin" valueType="num">
                                      <p:cBhvr>
                                        <p:cTn id="7" dur="1000" fill="hold"/>
                                        <p:tgtEl>
                                          <p:spTgt spid="783376"/>
                                        </p:tgtEl>
                                        <p:attrNameLst>
                                          <p:attrName>ppt_w</p:attrName>
                                        </p:attrNameLst>
                                      </p:cBhvr>
                                      <p:tavLst>
                                        <p:tav tm="0">
                                          <p:val>
                                            <p:strVal val="#ppt_w*0.70"/>
                                          </p:val>
                                        </p:tav>
                                        <p:tav tm="100000">
                                          <p:val>
                                            <p:strVal val="#ppt_w"/>
                                          </p:val>
                                        </p:tav>
                                      </p:tavLst>
                                    </p:anim>
                                    <p:anim calcmode="lin" valueType="num">
                                      <p:cBhvr>
                                        <p:cTn id="8" dur="1000" fill="hold"/>
                                        <p:tgtEl>
                                          <p:spTgt spid="783376"/>
                                        </p:tgtEl>
                                        <p:attrNameLst>
                                          <p:attrName>ppt_h</p:attrName>
                                        </p:attrNameLst>
                                      </p:cBhvr>
                                      <p:tavLst>
                                        <p:tav tm="0">
                                          <p:val>
                                            <p:strVal val="#ppt_h"/>
                                          </p:val>
                                        </p:tav>
                                        <p:tav tm="100000">
                                          <p:val>
                                            <p:strVal val="#ppt_h"/>
                                          </p:val>
                                        </p:tav>
                                      </p:tavLst>
                                    </p:anim>
                                    <p:animEffect transition="in" filter="fade">
                                      <p:cBhvr>
                                        <p:cTn id="9" dur="1000"/>
                                        <p:tgtEl>
                                          <p:spTgt spid="783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337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a:xfrm>
            <a:off x="6172200" y="6191250"/>
            <a:ext cx="2476500" cy="476250"/>
          </a:xfrm>
          <a:prstGeom prst="rect">
            <a:avLst/>
          </a:prstGeom>
          <a:noFill/>
        </p:spPr>
        <p:txBody>
          <a:bodyPr anchorCtr="0"/>
          <a:lstStyle/>
          <a:p>
            <a:pPr algn="r">
              <a:defRPr/>
            </a:pPr>
            <a:fld id="{D5AB5D7F-A9A5-4F52-904A-24FB70572569}" type="slidenum">
              <a:rPr lang="en-US" smtClean="0">
                <a:solidFill>
                  <a:schemeClr val="tx2"/>
                </a:solidFill>
                <a:latin typeface="Arial" pitchFamily="34" charset="0"/>
                <a:ea typeface="+mn-ea"/>
                <a:cs typeface="+mn-cs"/>
              </a:rPr>
              <a:pPr algn="r">
                <a:defRPr/>
              </a:pPr>
              <a:t>46</a:t>
            </a:fld>
            <a:endParaRPr lang="en-US" smtClean="0">
              <a:solidFill>
                <a:schemeClr val="tx2"/>
              </a:solidFill>
              <a:latin typeface="Arial" pitchFamily="34" charset="0"/>
              <a:ea typeface="+mn-ea"/>
              <a:cs typeface="+mn-cs"/>
            </a:endParaRPr>
          </a:p>
        </p:txBody>
      </p:sp>
      <p:sp>
        <p:nvSpPr>
          <p:cNvPr id="51203" name="Rectangle 2"/>
          <p:cNvSpPr>
            <a:spLocks noChangeArrowheads="1"/>
          </p:cNvSpPr>
          <p:nvPr/>
        </p:nvSpPr>
        <p:spPr bwMode="auto">
          <a:xfrm>
            <a:off x="2362200" y="1066800"/>
            <a:ext cx="4343400" cy="5181600"/>
          </a:xfrm>
          <a:prstGeom prst="rect">
            <a:avLst/>
          </a:prstGeom>
          <a:solidFill>
            <a:srgbClr val="FFF6E5"/>
          </a:solidFill>
          <a:ln w="9525" algn="ctr">
            <a:solidFill>
              <a:schemeClr val="tx1"/>
            </a:solidFill>
            <a:miter lim="800000"/>
            <a:headEnd/>
            <a:tailEnd/>
          </a:ln>
        </p:spPr>
        <p:txBody>
          <a:bodyPr wrap="none" anchor="ctr"/>
          <a:lstStyle/>
          <a:p>
            <a:pPr algn="ctr"/>
            <a:endParaRPr lang="en-US" sz="1000"/>
          </a:p>
        </p:txBody>
      </p:sp>
      <p:sp>
        <p:nvSpPr>
          <p:cNvPr id="51204" name="Line 3"/>
          <p:cNvSpPr>
            <a:spLocks noChangeShapeType="1"/>
          </p:cNvSpPr>
          <p:nvPr/>
        </p:nvSpPr>
        <p:spPr bwMode="auto">
          <a:xfrm>
            <a:off x="2362200" y="1905000"/>
            <a:ext cx="4343400" cy="0"/>
          </a:xfrm>
          <a:prstGeom prst="line">
            <a:avLst/>
          </a:prstGeom>
          <a:noFill/>
          <a:ln w="9525">
            <a:solidFill>
              <a:schemeClr val="tx1"/>
            </a:solidFill>
            <a:round/>
            <a:headEnd/>
            <a:tailEnd/>
          </a:ln>
        </p:spPr>
        <p:txBody>
          <a:bodyPr wrap="none" anchor="ctr"/>
          <a:lstStyle/>
          <a:p>
            <a:endParaRPr lang="en-US"/>
          </a:p>
        </p:txBody>
      </p:sp>
      <p:sp>
        <p:nvSpPr>
          <p:cNvPr id="51205" name="Line 4"/>
          <p:cNvSpPr>
            <a:spLocks noChangeShapeType="1"/>
          </p:cNvSpPr>
          <p:nvPr/>
        </p:nvSpPr>
        <p:spPr bwMode="auto">
          <a:xfrm>
            <a:off x="3962400" y="1905000"/>
            <a:ext cx="0" cy="3733800"/>
          </a:xfrm>
          <a:prstGeom prst="line">
            <a:avLst/>
          </a:prstGeom>
          <a:noFill/>
          <a:ln w="9525">
            <a:solidFill>
              <a:schemeClr val="tx1"/>
            </a:solidFill>
            <a:round/>
            <a:headEnd/>
            <a:tailEnd/>
          </a:ln>
        </p:spPr>
        <p:txBody>
          <a:bodyPr wrap="none" anchor="ctr"/>
          <a:lstStyle/>
          <a:p>
            <a:endParaRPr lang="en-US"/>
          </a:p>
        </p:txBody>
      </p:sp>
      <p:sp>
        <p:nvSpPr>
          <p:cNvPr id="795653" name="Text Box 5"/>
          <p:cNvSpPr txBox="1">
            <a:spLocks noChangeArrowheads="1"/>
          </p:cNvSpPr>
          <p:nvPr/>
        </p:nvSpPr>
        <p:spPr bwMode="auto">
          <a:xfrm>
            <a:off x="3187700" y="1524000"/>
            <a:ext cx="2374900" cy="396875"/>
          </a:xfrm>
          <a:prstGeom prst="rect">
            <a:avLst/>
          </a:prstGeom>
          <a:solidFill>
            <a:srgbClr val="00CC66">
              <a:alpha val="39999"/>
            </a:srgbClr>
          </a:solidFill>
          <a:ln w="9525" algn="ctr">
            <a:noFill/>
            <a:miter lim="800000"/>
            <a:headEnd/>
            <a:tailEnd/>
          </a:ln>
        </p:spPr>
        <p:txBody>
          <a:bodyPr wrap="none">
            <a:spAutoFit/>
          </a:bodyPr>
          <a:lstStyle/>
          <a:p>
            <a:r>
              <a:rPr lang="en-US" sz="2000" b="1"/>
              <a:t>T = Two Field Trips</a:t>
            </a:r>
          </a:p>
        </p:txBody>
      </p:sp>
      <p:sp>
        <p:nvSpPr>
          <p:cNvPr id="795654" name="Text Box 6"/>
          <p:cNvSpPr txBox="1">
            <a:spLocks noChangeArrowheads="1"/>
          </p:cNvSpPr>
          <p:nvPr/>
        </p:nvSpPr>
        <p:spPr bwMode="auto">
          <a:xfrm>
            <a:off x="2578100" y="1981200"/>
            <a:ext cx="1231900" cy="711200"/>
          </a:xfrm>
          <a:prstGeom prst="rect">
            <a:avLst/>
          </a:prstGeom>
          <a:solidFill>
            <a:srgbClr val="FFCC00">
              <a:alpha val="39999"/>
            </a:srgbClr>
          </a:solidFill>
          <a:ln w="9525">
            <a:solidFill>
              <a:srgbClr val="FFCC00"/>
            </a:solidFill>
            <a:miter lim="800000"/>
            <a:headEnd/>
            <a:tailEnd/>
          </a:ln>
        </p:spPr>
        <p:txBody>
          <a:bodyPr wrap="none">
            <a:spAutoFit/>
          </a:bodyPr>
          <a:lstStyle/>
          <a:p>
            <a:r>
              <a:rPr lang="en-US" sz="2000">
                <a:sym typeface="Wingdings" pitchFamily="2" charset="2"/>
              </a:rPr>
              <a:t></a:t>
            </a:r>
            <a:r>
              <a:rPr lang="en-US" sz="2000"/>
              <a:t>Denver </a:t>
            </a:r>
          </a:p>
          <a:p>
            <a:r>
              <a:rPr lang="en-US" sz="2000"/>
              <a:t>     Mint</a:t>
            </a:r>
          </a:p>
        </p:txBody>
      </p:sp>
      <p:sp>
        <p:nvSpPr>
          <p:cNvPr id="795655" name="Text Box 7"/>
          <p:cNvSpPr txBox="1">
            <a:spLocks noChangeArrowheads="1"/>
          </p:cNvSpPr>
          <p:nvPr/>
        </p:nvSpPr>
        <p:spPr bwMode="auto">
          <a:xfrm>
            <a:off x="2514600" y="3810000"/>
            <a:ext cx="1066800" cy="1006475"/>
          </a:xfrm>
          <a:prstGeom prst="rect">
            <a:avLst/>
          </a:prstGeom>
          <a:solidFill>
            <a:srgbClr val="FFCC00">
              <a:alpha val="39999"/>
            </a:srgbClr>
          </a:solidFill>
          <a:ln w="9525">
            <a:noFill/>
            <a:miter lim="800000"/>
            <a:headEnd/>
            <a:tailEnd/>
          </a:ln>
        </p:spPr>
        <p:txBody>
          <a:bodyPr wrap="none">
            <a:spAutoFit/>
          </a:bodyPr>
          <a:lstStyle/>
          <a:p>
            <a:r>
              <a:rPr lang="en-US" sz="2000">
                <a:sym typeface="Wingdings" pitchFamily="2" charset="2"/>
              </a:rPr>
              <a:t>Molly</a:t>
            </a:r>
          </a:p>
          <a:p>
            <a:r>
              <a:rPr lang="en-US" sz="2000">
                <a:sym typeface="Wingdings" pitchFamily="2" charset="2"/>
              </a:rPr>
              <a:t>   Brown</a:t>
            </a:r>
          </a:p>
          <a:p>
            <a:r>
              <a:rPr lang="en-US" sz="2000">
                <a:sym typeface="Wingdings" pitchFamily="2" charset="2"/>
              </a:rPr>
              <a:t>   House</a:t>
            </a:r>
            <a:endParaRPr lang="en-US" sz="2000"/>
          </a:p>
        </p:txBody>
      </p:sp>
      <p:sp>
        <p:nvSpPr>
          <p:cNvPr id="795656" name="Text Box 8"/>
          <p:cNvSpPr txBox="1">
            <a:spLocks noChangeArrowheads="1"/>
          </p:cNvSpPr>
          <p:nvPr/>
        </p:nvSpPr>
        <p:spPr bwMode="auto">
          <a:xfrm>
            <a:off x="1219200" y="4346575"/>
            <a:ext cx="184150" cy="396875"/>
          </a:xfrm>
          <a:prstGeom prst="rect">
            <a:avLst/>
          </a:prstGeom>
          <a:noFill/>
          <a:ln w="9525">
            <a:noFill/>
            <a:miter lim="800000"/>
            <a:headEnd/>
            <a:tailEnd/>
          </a:ln>
        </p:spPr>
        <p:txBody>
          <a:bodyPr wrap="none">
            <a:spAutoFit/>
          </a:bodyPr>
          <a:lstStyle/>
          <a:p>
            <a:endParaRPr lang="en-US" sz="2000"/>
          </a:p>
        </p:txBody>
      </p:sp>
      <p:sp>
        <p:nvSpPr>
          <p:cNvPr id="795657" name="Text Box 9"/>
          <p:cNvSpPr txBox="1">
            <a:spLocks noChangeArrowheads="1"/>
          </p:cNvSpPr>
          <p:nvPr/>
        </p:nvSpPr>
        <p:spPr bwMode="auto">
          <a:xfrm>
            <a:off x="2924175" y="5715000"/>
            <a:ext cx="3400425" cy="396875"/>
          </a:xfrm>
          <a:prstGeom prst="rect">
            <a:avLst/>
          </a:prstGeom>
          <a:solidFill>
            <a:srgbClr val="00CC66">
              <a:alpha val="43137"/>
            </a:srgbClr>
          </a:solidFill>
          <a:ln w="9525" algn="ctr">
            <a:noFill/>
            <a:miter lim="800000"/>
            <a:headEnd/>
            <a:tailEnd/>
          </a:ln>
        </p:spPr>
        <p:txBody>
          <a:bodyPr>
            <a:spAutoFit/>
          </a:bodyPr>
          <a:lstStyle/>
          <a:p>
            <a:r>
              <a:rPr lang="en-US" sz="2000" b="1"/>
              <a:t>C = pair of  historical places</a:t>
            </a:r>
          </a:p>
        </p:txBody>
      </p:sp>
      <p:sp>
        <p:nvSpPr>
          <p:cNvPr id="795658" name="Text Box 10"/>
          <p:cNvSpPr txBox="1">
            <a:spLocks noChangeArrowheads="1"/>
          </p:cNvSpPr>
          <p:nvPr/>
        </p:nvSpPr>
        <p:spPr bwMode="auto">
          <a:xfrm>
            <a:off x="4038600" y="1905000"/>
            <a:ext cx="2335213" cy="1006475"/>
          </a:xfrm>
          <a:prstGeom prst="rect">
            <a:avLst/>
          </a:prstGeom>
          <a:noFill/>
          <a:ln w="9525">
            <a:noFill/>
            <a:miter lim="800000"/>
            <a:headEnd/>
            <a:tailEnd/>
          </a:ln>
        </p:spPr>
        <p:txBody>
          <a:bodyPr wrap="none">
            <a:spAutoFit/>
          </a:bodyPr>
          <a:lstStyle/>
          <a:p>
            <a:r>
              <a:rPr lang="en-US" sz="2000">
                <a:sym typeface="Wingdings" pitchFamily="2" charset="2"/>
              </a:rPr>
              <a:t>─ one of three places</a:t>
            </a:r>
          </a:p>
          <a:p>
            <a:r>
              <a:rPr lang="en-US" sz="2000">
                <a:sym typeface="Wingdings" pitchFamily="2" charset="2"/>
              </a:rPr>
              <a:t>      -San Francisco</a:t>
            </a:r>
          </a:p>
          <a:p>
            <a:r>
              <a:rPr lang="en-US" sz="2000">
                <a:sym typeface="Wingdings" pitchFamily="2" charset="2"/>
              </a:rPr>
              <a:t>      -Philadelphia</a:t>
            </a:r>
            <a:endParaRPr lang="en-US" sz="2000"/>
          </a:p>
        </p:txBody>
      </p:sp>
      <p:sp>
        <p:nvSpPr>
          <p:cNvPr id="795659" name="Text Box 11"/>
          <p:cNvSpPr txBox="1">
            <a:spLocks noChangeArrowheads="1"/>
          </p:cNvSpPr>
          <p:nvPr/>
        </p:nvSpPr>
        <p:spPr bwMode="auto">
          <a:xfrm>
            <a:off x="4062413" y="2819400"/>
            <a:ext cx="2033587" cy="641350"/>
          </a:xfrm>
          <a:prstGeom prst="rect">
            <a:avLst/>
          </a:prstGeom>
          <a:noFill/>
          <a:ln w="9525">
            <a:noFill/>
            <a:miter lim="800000"/>
            <a:headEnd/>
            <a:tailEnd/>
          </a:ln>
        </p:spPr>
        <p:txBody>
          <a:bodyPr>
            <a:spAutoFit/>
          </a:bodyPr>
          <a:lstStyle/>
          <a:p>
            <a:pPr>
              <a:lnSpc>
                <a:spcPct val="90000"/>
              </a:lnSpc>
            </a:pPr>
            <a:r>
              <a:rPr lang="en-US" sz="2000">
                <a:sym typeface="Wingdings" pitchFamily="2" charset="2"/>
              </a:rPr>
              <a:t>─ robotics</a:t>
            </a:r>
          </a:p>
          <a:p>
            <a:pPr lvl="1">
              <a:lnSpc>
                <a:spcPct val="90000"/>
              </a:lnSpc>
              <a:buFontTx/>
              <a:buChar char="•"/>
            </a:pPr>
            <a:endParaRPr lang="en-US" sz="2000"/>
          </a:p>
        </p:txBody>
      </p:sp>
      <p:sp>
        <p:nvSpPr>
          <p:cNvPr id="795660" name="Text Box 12"/>
          <p:cNvSpPr txBox="1">
            <a:spLocks noChangeArrowheads="1"/>
          </p:cNvSpPr>
          <p:nvPr/>
        </p:nvSpPr>
        <p:spPr bwMode="auto">
          <a:xfrm>
            <a:off x="4076700" y="3838575"/>
            <a:ext cx="2252663" cy="581025"/>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eccentric woman</a:t>
            </a:r>
          </a:p>
          <a:p>
            <a:pPr lvl="1">
              <a:lnSpc>
                <a:spcPct val="80000"/>
              </a:lnSpc>
              <a:buFontTx/>
              <a:buChar char="•"/>
            </a:pPr>
            <a:r>
              <a:rPr lang="en-US" sz="2000"/>
              <a:t> burned money</a:t>
            </a:r>
          </a:p>
        </p:txBody>
      </p:sp>
      <p:sp>
        <p:nvSpPr>
          <p:cNvPr id="795661" name="Text Box 13"/>
          <p:cNvSpPr txBox="1">
            <a:spLocks noChangeArrowheads="1"/>
          </p:cNvSpPr>
          <p:nvPr/>
        </p:nvSpPr>
        <p:spPr bwMode="auto">
          <a:xfrm>
            <a:off x="4114800" y="4371975"/>
            <a:ext cx="2422525" cy="336550"/>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first with electricity</a:t>
            </a:r>
            <a:endParaRPr lang="en-US" sz="2000"/>
          </a:p>
        </p:txBody>
      </p:sp>
      <p:sp>
        <p:nvSpPr>
          <p:cNvPr id="795662" name="Rectangle 14"/>
          <p:cNvSpPr>
            <a:spLocks noChangeArrowheads="1"/>
          </p:cNvSpPr>
          <p:nvPr/>
        </p:nvSpPr>
        <p:spPr bwMode="auto">
          <a:xfrm>
            <a:off x="4038600" y="1981200"/>
            <a:ext cx="2590800" cy="3276600"/>
          </a:xfrm>
          <a:prstGeom prst="rect">
            <a:avLst/>
          </a:prstGeom>
          <a:solidFill>
            <a:srgbClr val="FF0000">
              <a:alpha val="36862"/>
            </a:srgbClr>
          </a:solidFill>
          <a:ln w="9525" algn="ctr">
            <a:noFill/>
            <a:miter lim="800000"/>
            <a:headEnd/>
            <a:tailEnd/>
          </a:ln>
        </p:spPr>
        <p:txBody>
          <a:bodyPr wrap="none" anchor="ctr"/>
          <a:lstStyle/>
          <a:p>
            <a:endParaRPr lang="en-US"/>
          </a:p>
        </p:txBody>
      </p:sp>
      <p:sp>
        <p:nvSpPr>
          <p:cNvPr id="51216" name="Rectangle 15"/>
          <p:cNvSpPr>
            <a:spLocks noGrp="1" noChangeArrowheads="1"/>
          </p:cNvSpPr>
          <p:nvPr>
            <p:ph type="title"/>
          </p:nvPr>
        </p:nvSpPr>
        <p:spPr>
          <a:xfrm>
            <a:off x="304800" y="228600"/>
            <a:ext cx="8229600" cy="762000"/>
          </a:xfrm>
          <a:noFill/>
        </p:spPr>
        <p:txBody>
          <a:bodyPr/>
          <a:lstStyle/>
          <a:p>
            <a:pPr eaLnBrk="1" hangingPunct="1"/>
            <a:r>
              <a:rPr lang="en-US" smtClean="0"/>
              <a:t>Informal Outlines</a:t>
            </a:r>
          </a:p>
        </p:txBody>
      </p:sp>
      <p:sp>
        <p:nvSpPr>
          <p:cNvPr id="795664" name="Text Box 16"/>
          <p:cNvSpPr txBox="1">
            <a:spLocks noChangeArrowheads="1"/>
          </p:cNvSpPr>
          <p:nvPr/>
        </p:nvSpPr>
        <p:spPr bwMode="auto">
          <a:xfrm>
            <a:off x="4114800" y="4692650"/>
            <a:ext cx="2382838" cy="336550"/>
          </a:xfrm>
          <a:prstGeom prst="rect">
            <a:avLst/>
          </a:prstGeom>
          <a:noFill/>
          <a:ln w="9525">
            <a:noFill/>
            <a:miter lim="800000"/>
            <a:headEnd/>
            <a:tailEnd/>
          </a:ln>
        </p:spPr>
        <p:txBody>
          <a:bodyPr wrap="none">
            <a:spAutoFit/>
          </a:bodyPr>
          <a:lstStyle/>
          <a:p>
            <a:pPr>
              <a:lnSpc>
                <a:spcPct val="80000"/>
              </a:lnSpc>
            </a:pPr>
            <a:r>
              <a:rPr lang="en-US" sz="2000">
                <a:sym typeface="Wingdings" pitchFamily="2" charset="2"/>
              </a:rPr>
              <a:t>─ first with plumbing</a:t>
            </a:r>
            <a:endParaRPr lang="en-US" sz="2000"/>
          </a:p>
        </p:txBody>
      </p:sp>
      <p:sp>
        <p:nvSpPr>
          <p:cNvPr id="795665" name="Text Box 17"/>
          <p:cNvSpPr txBox="1">
            <a:spLocks noChangeArrowheads="1"/>
          </p:cNvSpPr>
          <p:nvPr/>
        </p:nvSpPr>
        <p:spPr bwMode="auto">
          <a:xfrm>
            <a:off x="4062413" y="3124200"/>
            <a:ext cx="2033587" cy="641350"/>
          </a:xfrm>
          <a:prstGeom prst="rect">
            <a:avLst/>
          </a:prstGeom>
          <a:noFill/>
          <a:ln w="9525">
            <a:noFill/>
            <a:miter lim="800000"/>
            <a:headEnd/>
            <a:tailEnd/>
          </a:ln>
        </p:spPr>
        <p:txBody>
          <a:bodyPr>
            <a:spAutoFit/>
          </a:bodyPr>
          <a:lstStyle/>
          <a:p>
            <a:pPr>
              <a:lnSpc>
                <a:spcPct val="90000"/>
              </a:lnSpc>
            </a:pPr>
            <a:r>
              <a:rPr lang="en-US" sz="2000">
                <a:sym typeface="Wingdings" pitchFamily="2" charset="2"/>
              </a:rPr>
              <a:t>─ armed guards</a:t>
            </a:r>
          </a:p>
          <a:p>
            <a:pPr lvl="1">
              <a:lnSpc>
                <a:spcPct val="90000"/>
              </a:lnSpc>
              <a:buFontTx/>
              <a:buChar char="•"/>
            </a:pPr>
            <a:endParaRPr lang="en-US" sz="20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95653"/>
                                        </p:tgtEl>
                                        <p:attrNameLst>
                                          <p:attrName>style.visibility</p:attrName>
                                        </p:attrNameLst>
                                      </p:cBhvr>
                                      <p:to>
                                        <p:strVal val="visible"/>
                                      </p:to>
                                    </p:set>
                                    <p:animEffect transition="in" filter="dissolve">
                                      <p:cBhvr>
                                        <p:cTn id="7" dur="500"/>
                                        <p:tgtEl>
                                          <p:spTgt spid="79565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95654"/>
                                        </p:tgtEl>
                                        <p:attrNameLst>
                                          <p:attrName>style.visibility</p:attrName>
                                        </p:attrNameLst>
                                      </p:cBhvr>
                                      <p:to>
                                        <p:strVal val="visible"/>
                                      </p:to>
                                    </p:set>
                                    <p:animEffect transition="in" filter="dissolve">
                                      <p:cBhvr>
                                        <p:cTn id="12" dur="500"/>
                                        <p:tgtEl>
                                          <p:spTgt spid="795654"/>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95655"/>
                                        </p:tgtEl>
                                        <p:attrNameLst>
                                          <p:attrName>style.visibility</p:attrName>
                                        </p:attrNameLst>
                                      </p:cBhvr>
                                      <p:to>
                                        <p:strVal val="visible"/>
                                      </p:to>
                                    </p:set>
                                    <p:animEffect transition="in" filter="dissolve">
                                      <p:cBhvr>
                                        <p:cTn id="16" dur="500"/>
                                        <p:tgtEl>
                                          <p:spTgt spid="795655"/>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nodePh="1">
                                  <p:stCondLst>
                                    <p:cond delay="0"/>
                                  </p:stCondLst>
                                  <p:endCondLst>
                                    <p:cond evt="begin" delay="0">
                                      <p:tn val="19"/>
                                    </p:cond>
                                  </p:endCondLst>
                                  <p:childTnLst>
                                    <p:set>
                                      <p:cBhvr>
                                        <p:cTn id="20" dur="1" fill="hold">
                                          <p:stCondLst>
                                            <p:cond delay="0"/>
                                          </p:stCondLst>
                                        </p:cTn>
                                        <p:tgtEl>
                                          <p:spTgt spid="795656"/>
                                        </p:tgtEl>
                                        <p:attrNameLst>
                                          <p:attrName>style.visibility</p:attrName>
                                        </p:attrNameLst>
                                      </p:cBhvr>
                                      <p:to>
                                        <p:strVal val="visible"/>
                                      </p:to>
                                    </p:set>
                                    <p:animEffect transition="in" filter="dissolve">
                                      <p:cBhvr>
                                        <p:cTn id="21" dur="500"/>
                                        <p:tgtEl>
                                          <p:spTgt spid="795656"/>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795658"/>
                                        </p:tgtEl>
                                        <p:attrNameLst>
                                          <p:attrName>style.visibility</p:attrName>
                                        </p:attrNameLst>
                                      </p:cBhvr>
                                      <p:to>
                                        <p:strVal val="visible"/>
                                      </p:to>
                                    </p:set>
                                    <p:animEffect transition="in" filter="dissolve">
                                      <p:cBhvr>
                                        <p:cTn id="25" dur="500"/>
                                        <p:tgtEl>
                                          <p:spTgt spid="795658"/>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795659"/>
                                        </p:tgtEl>
                                        <p:attrNameLst>
                                          <p:attrName>style.visibility</p:attrName>
                                        </p:attrNameLst>
                                      </p:cBhvr>
                                      <p:to>
                                        <p:strVal val="visible"/>
                                      </p:to>
                                    </p:set>
                                    <p:animEffect transition="in" filter="dissolve">
                                      <p:cBhvr>
                                        <p:cTn id="29" dur="500"/>
                                        <p:tgtEl>
                                          <p:spTgt spid="795659"/>
                                        </p:tgtEl>
                                      </p:cBhvr>
                                    </p:animEffect>
                                  </p:childTnLst>
                                </p:cTn>
                              </p:par>
                            </p:childTnLst>
                          </p:cTn>
                        </p:par>
                        <p:par>
                          <p:cTn id="30" fill="hold">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795660"/>
                                        </p:tgtEl>
                                        <p:attrNameLst>
                                          <p:attrName>style.visibility</p:attrName>
                                        </p:attrNameLst>
                                      </p:cBhvr>
                                      <p:to>
                                        <p:strVal val="visible"/>
                                      </p:to>
                                    </p:set>
                                    <p:animEffect transition="in" filter="dissolve">
                                      <p:cBhvr>
                                        <p:cTn id="33" dur="500"/>
                                        <p:tgtEl>
                                          <p:spTgt spid="795660"/>
                                        </p:tgtEl>
                                      </p:cBhvr>
                                    </p:animEffect>
                                  </p:childTnLst>
                                </p:cTn>
                              </p:par>
                            </p:childTnLst>
                          </p:cTn>
                        </p:par>
                        <p:par>
                          <p:cTn id="34" fill="hold">
                            <p:stCondLst>
                              <p:cond delay="2000"/>
                            </p:stCondLst>
                            <p:childTnLst>
                              <p:par>
                                <p:cTn id="35" presetID="9" presetClass="entr" presetSubtype="0" fill="hold" grpId="0" nodeType="afterEffect">
                                  <p:stCondLst>
                                    <p:cond delay="0"/>
                                  </p:stCondLst>
                                  <p:childTnLst>
                                    <p:set>
                                      <p:cBhvr>
                                        <p:cTn id="36" dur="1" fill="hold">
                                          <p:stCondLst>
                                            <p:cond delay="0"/>
                                          </p:stCondLst>
                                        </p:cTn>
                                        <p:tgtEl>
                                          <p:spTgt spid="795661"/>
                                        </p:tgtEl>
                                        <p:attrNameLst>
                                          <p:attrName>style.visibility</p:attrName>
                                        </p:attrNameLst>
                                      </p:cBhvr>
                                      <p:to>
                                        <p:strVal val="visible"/>
                                      </p:to>
                                    </p:set>
                                    <p:animEffect transition="in" filter="dissolve">
                                      <p:cBhvr>
                                        <p:cTn id="37" dur="500"/>
                                        <p:tgtEl>
                                          <p:spTgt spid="795661"/>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79566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795657"/>
                                        </p:tgtEl>
                                        <p:attrNameLst>
                                          <p:attrName>style.visibility</p:attrName>
                                        </p:attrNameLst>
                                      </p:cBhvr>
                                      <p:to>
                                        <p:strVal val="visible"/>
                                      </p:to>
                                    </p:set>
                                    <p:animEffect transition="in" filter="dissolve">
                                      <p:cBhvr>
                                        <p:cTn id="44" dur="500"/>
                                        <p:tgtEl>
                                          <p:spTgt spid="795657"/>
                                        </p:tgtEl>
                                      </p:cBhvr>
                                    </p:animEffect>
                                  </p:childTnLst>
                                </p:cTn>
                              </p:par>
                            </p:childTnLst>
                          </p:cTn>
                        </p:par>
                        <p:par>
                          <p:cTn id="45" fill="hold">
                            <p:stCondLst>
                              <p:cond delay="500"/>
                            </p:stCondLst>
                            <p:childTnLst>
                              <p:par>
                                <p:cTn id="46" presetID="9" presetClass="entr" presetSubtype="0" fill="hold" grpId="0" nodeType="afterEffect">
                                  <p:stCondLst>
                                    <p:cond delay="0"/>
                                  </p:stCondLst>
                                  <p:childTnLst>
                                    <p:set>
                                      <p:cBhvr>
                                        <p:cTn id="47" dur="1" fill="hold">
                                          <p:stCondLst>
                                            <p:cond delay="0"/>
                                          </p:stCondLst>
                                        </p:cTn>
                                        <p:tgtEl>
                                          <p:spTgt spid="795664"/>
                                        </p:tgtEl>
                                        <p:attrNameLst>
                                          <p:attrName>style.visibility</p:attrName>
                                        </p:attrNameLst>
                                      </p:cBhvr>
                                      <p:to>
                                        <p:strVal val="visible"/>
                                      </p:to>
                                    </p:set>
                                    <p:animEffect transition="in" filter="dissolve">
                                      <p:cBhvr>
                                        <p:cTn id="48" dur="500"/>
                                        <p:tgtEl>
                                          <p:spTgt spid="795664"/>
                                        </p:tgtEl>
                                      </p:cBhvr>
                                    </p:animEffect>
                                  </p:childTnLst>
                                </p:cTn>
                              </p:par>
                            </p:childTnLst>
                          </p:cTn>
                        </p:par>
                        <p:par>
                          <p:cTn id="49" fill="hold">
                            <p:stCondLst>
                              <p:cond delay="1000"/>
                            </p:stCondLst>
                            <p:childTnLst>
                              <p:par>
                                <p:cTn id="50" presetID="9" presetClass="entr" presetSubtype="0" fill="hold" grpId="0" nodeType="afterEffect">
                                  <p:stCondLst>
                                    <p:cond delay="0"/>
                                  </p:stCondLst>
                                  <p:childTnLst>
                                    <p:set>
                                      <p:cBhvr>
                                        <p:cTn id="51" dur="1" fill="hold">
                                          <p:stCondLst>
                                            <p:cond delay="0"/>
                                          </p:stCondLst>
                                        </p:cTn>
                                        <p:tgtEl>
                                          <p:spTgt spid="795665"/>
                                        </p:tgtEl>
                                        <p:attrNameLst>
                                          <p:attrName>style.visibility</p:attrName>
                                        </p:attrNameLst>
                                      </p:cBhvr>
                                      <p:to>
                                        <p:strVal val="visible"/>
                                      </p:to>
                                    </p:set>
                                    <p:animEffect transition="in" filter="dissolve">
                                      <p:cBhvr>
                                        <p:cTn id="52" dur="500"/>
                                        <p:tgtEl>
                                          <p:spTgt spid="7956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5653" grpId="0" animBg="1"/>
      <p:bldP spid="795654" grpId="0" animBg="1"/>
      <p:bldP spid="795655" grpId="0" animBg="1"/>
      <p:bldP spid="795656" grpId="0"/>
      <p:bldP spid="795657" grpId="0" animBg="1"/>
      <p:bldP spid="795658" grpId="0"/>
      <p:bldP spid="795659" grpId="0"/>
      <p:bldP spid="795660" grpId="0"/>
      <p:bldP spid="795661" grpId="0"/>
      <p:bldP spid="795662" grpId="0" animBg="1"/>
      <p:bldP spid="795664" grpId="0"/>
      <p:bldP spid="79566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2"/>
          </p:nvPr>
        </p:nvSpPr>
        <p:spPr>
          <a:xfrm>
            <a:off x="6172200" y="6191250"/>
            <a:ext cx="2476500" cy="476250"/>
          </a:xfrm>
          <a:prstGeom prst="rect">
            <a:avLst/>
          </a:prstGeom>
          <a:noFill/>
        </p:spPr>
        <p:txBody>
          <a:bodyPr anchorCtr="0"/>
          <a:lstStyle/>
          <a:p>
            <a:pPr algn="r">
              <a:defRPr/>
            </a:pPr>
            <a:fld id="{728A9E27-9F08-41CA-B779-952D5B8DFA4F}" type="slidenum">
              <a:rPr lang="en-US" smtClean="0">
                <a:solidFill>
                  <a:schemeClr val="tx2"/>
                </a:solidFill>
                <a:latin typeface="Arial" pitchFamily="34" charset="0"/>
                <a:ea typeface="+mn-ea"/>
                <a:cs typeface="+mn-cs"/>
              </a:rPr>
              <a:pPr algn="r">
                <a:defRPr/>
              </a:pPr>
              <a:t>47</a:t>
            </a:fld>
            <a:endParaRPr lang="en-US" smtClean="0">
              <a:solidFill>
                <a:schemeClr val="tx2"/>
              </a:solidFill>
              <a:latin typeface="Arial" pitchFamily="34" charset="0"/>
              <a:ea typeface="+mn-ea"/>
              <a:cs typeface="+mn-cs"/>
            </a:endParaRPr>
          </a:p>
        </p:txBody>
      </p:sp>
      <p:sp>
        <p:nvSpPr>
          <p:cNvPr id="52227" name="Rectangle 2"/>
          <p:cNvSpPr>
            <a:spLocks noChangeArrowheads="1"/>
          </p:cNvSpPr>
          <p:nvPr/>
        </p:nvSpPr>
        <p:spPr bwMode="auto">
          <a:xfrm>
            <a:off x="685800" y="838200"/>
            <a:ext cx="7924800" cy="5791200"/>
          </a:xfrm>
          <a:prstGeom prst="rect">
            <a:avLst/>
          </a:prstGeom>
          <a:solidFill>
            <a:srgbClr val="FFFFFF"/>
          </a:solidFill>
          <a:ln w="9525">
            <a:solidFill>
              <a:schemeClr val="tx1"/>
            </a:solidFill>
            <a:miter lim="800000"/>
            <a:headEnd/>
            <a:tailEnd/>
          </a:ln>
        </p:spPr>
        <p:txBody>
          <a:bodyPr wrap="none" anchor="ctr"/>
          <a:lstStyle/>
          <a:p>
            <a:pPr algn="ctr"/>
            <a:endParaRPr lang="en-US" b="1"/>
          </a:p>
        </p:txBody>
      </p:sp>
      <p:sp>
        <p:nvSpPr>
          <p:cNvPr id="52228" name="Line 3"/>
          <p:cNvSpPr>
            <a:spLocks noChangeShapeType="1"/>
          </p:cNvSpPr>
          <p:nvPr/>
        </p:nvSpPr>
        <p:spPr bwMode="auto">
          <a:xfrm>
            <a:off x="685800" y="2057400"/>
            <a:ext cx="7924800" cy="0"/>
          </a:xfrm>
          <a:prstGeom prst="line">
            <a:avLst/>
          </a:prstGeom>
          <a:noFill/>
          <a:ln w="9525">
            <a:solidFill>
              <a:schemeClr val="tx1"/>
            </a:solidFill>
            <a:round/>
            <a:headEnd/>
            <a:tailEnd/>
          </a:ln>
        </p:spPr>
        <p:txBody>
          <a:bodyPr/>
          <a:lstStyle/>
          <a:p>
            <a:endParaRPr lang="en-US"/>
          </a:p>
        </p:txBody>
      </p:sp>
      <p:sp>
        <p:nvSpPr>
          <p:cNvPr id="52229" name="Line 4"/>
          <p:cNvSpPr>
            <a:spLocks noChangeShapeType="1"/>
          </p:cNvSpPr>
          <p:nvPr/>
        </p:nvSpPr>
        <p:spPr bwMode="auto">
          <a:xfrm>
            <a:off x="685800" y="2362200"/>
            <a:ext cx="7924800" cy="0"/>
          </a:xfrm>
          <a:prstGeom prst="line">
            <a:avLst/>
          </a:prstGeom>
          <a:noFill/>
          <a:ln w="9525">
            <a:solidFill>
              <a:schemeClr val="tx1"/>
            </a:solidFill>
            <a:round/>
            <a:headEnd/>
            <a:tailEnd/>
          </a:ln>
        </p:spPr>
        <p:txBody>
          <a:bodyPr/>
          <a:lstStyle/>
          <a:p>
            <a:endParaRPr lang="en-US"/>
          </a:p>
        </p:txBody>
      </p:sp>
      <p:sp>
        <p:nvSpPr>
          <p:cNvPr id="52230" name="Line 5"/>
          <p:cNvSpPr>
            <a:spLocks noChangeShapeType="1"/>
          </p:cNvSpPr>
          <p:nvPr/>
        </p:nvSpPr>
        <p:spPr bwMode="auto">
          <a:xfrm>
            <a:off x="685800" y="2971800"/>
            <a:ext cx="7924800" cy="0"/>
          </a:xfrm>
          <a:prstGeom prst="line">
            <a:avLst/>
          </a:prstGeom>
          <a:noFill/>
          <a:ln w="9525">
            <a:solidFill>
              <a:schemeClr val="tx1"/>
            </a:solidFill>
            <a:round/>
            <a:headEnd/>
            <a:tailEnd/>
          </a:ln>
        </p:spPr>
        <p:txBody>
          <a:bodyPr/>
          <a:lstStyle/>
          <a:p>
            <a:endParaRPr lang="en-US"/>
          </a:p>
        </p:txBody>
      </p:sp>
      <p:sp>
        <p:nvSpPr>
          <p:cNvPr id="52231" name="Line 6"/>
          <p:cNvSpPr>
            <a:spLocks noChangeShapeType="1"/>
          </p:cNvSpPr>
          <p:nvPr/>
        </p:nvSpPr>
        <p:spPr bwMode="auto">
          <a:xfrm>
            <a:off x="685800" y="2667000"/>
            <a:ext cx="7924800" cy="0"/>
          </a:xfrm>
          <a:prstGeom prst="line">
            <a:avLst/>
          </a:prstGeom>
          <a:noFill/>
          <a:ln w="9525">
            <a:solidFill>
              <a:schemeClr val="tx1"/>
            </a:solidFill>
            <a:round/>
            <a:headEnd/>
            <a:tailEnd/>
          </a:ln>
        </p:spPr>
        <p:txBody>
          <a:bodyPr/>
          <a:lstStyle/>
          <a:p>
            <a:endParaRPr lang="en-US"/>
          </a:p>
        </p:txBody>
      </p:sp>
      <p:sp>
        <p:nvSpPr>
          <p:cNvPr id="52232" name="Line 7"/>
          <p:cNvSpPr>
            <a:spLocks noChangeShapeType="1"/>
          </p:cNvSpPr>
          <p:nvPr/>
        </p:nvSpPr>
        <p:spPr bwMode="auto">
          <a:xfrm>
            <a:off x="685800" y="3276600"/>
            <a:ext cx="7924800" cy="0"/>
          </a:xfrm>
          <a:prstGeom prst="line">
            <a:avLst/>
          </a:prstGeom>
          <a:noFill/>
          <a:ln w="9525">
            <a:solidFill>
              <a:schemeClr val="tx1"/>
            </a:solidFill>
            <a:round/>
            <a:headEnd/>
            <a:tailEnd/>
          </a:ln>
        </p:spPr>
        <p:txBody>
          <a:bodyPr/>
          <a:lstStyle/>
          <a:p>
            <a:endParaRPr lang="en-US"/>
          </a:p>
        </p:txBody>
      </p:sp>
      <p:sp>
        <p:nvSpPr>
          <p:cNvPr id="52233" name="Line 8"/>
          <p:cNvSpPr>
            <a:spLocks noChangeShapeType="1"/>
          </p:cNvSpPr>
          <p:nvPr/>
        </p:nvSpPr>
        <p:spPr bwMode="auto">
          <a:xfrm>
            <a:off x="685800" y="3581400"/>
            <a:ext cx="7924800" cy="0"/>
          </a:xfrm>
          <a:prstGeom prst="line">
            <a:avLst/>
          </a:prstGeom>
          <a:noFill/>
          <a:ln w="9525">
            <a:solidFill>
              <a:schemeClr val="tx1"/>
            </a:solidFill>
            <a:round/>
            <a:headEnd/>
            <a:tailEnd/>
          </a:ln>
        </p:spPr>
        <p:txBody>
          <a:bodyPr/>
          <a:lstStyle/>
          <a:p>
            <a:endParaRPr lang="en-US"/>
          </a:p>
        </p:txBody>
      </p:sp>
      <p:sp>
        <p:nvSpPr>
          <p:cNvPr id="52234" name="Line 9"/>
          <p:cNvSpPr>
            <a:spLocks noChangeShapeType="1"/>
          </p:cNvSpPr>
          <p:nvPr/>
        </p:nvSpPr>
        <p:spPr bwMode="auto">
          <a:xfrm>
            <a:off x="685800" y="3886200"/>
            <a:ext cx="7924800" cy="0"/>
          </a:xfrm>
          <a:prstGeom prst="line">
            <a:avLst/>
          </a:prstGeom>
          <a:noFill/>
          <a:ln w="9525">
            <a:solidFill>
              <a:schemeClr val="tx1"/>
            </a:solidFill>
            <a:round/>
            <a:headEnd/>
            <a:tailEnd/>
          </a:ln>
        </p:spPr>
        <p:txBody>
          <a:bodyPr/>
          <a:lstStyle/>
          <a:p>
            <a:endParaRPr lang="en-US"/>
          </a:p>
        </p:txBody>
      </p:sp>
      <p:sp>
        <p:nvSpPr>
          <p:cNvPr id="52235" name="Line 10"/>
          <p:cNvSpPr>
            <a:spLocks noChangeShapeType="1"/>
          </p:cNvSpPr>
          <p:nvPr/>
        </p:nvSpPr>
        <p:spPr bwMode="auto">
          <a:xfrm>
            <a:off x="685800" y="5105400"/>
            <a:ext cx="7924800" cy="0"/>
          </a:xfrm>
          <a:prstGeom prst="line">
            <a:avLst/>
          </a:prstGeom>
          <a:noFill/>
          <a:ln w="9525">
            <a:solidFill>
              <a:schemeClr val="tx1"/>
            </a:solidFill>
            <a:round/>
            <a:headEnd/>
            <a:tailEnd/>
          </a:ln>
        </p:spPr>
        <p:txBody>
          <a:bodyPr/>
          <a:lstStyle/>
          <a:p>
            <a:endParaRPr lang="en-US"/>
          </a:p>
        </p:txBody>
      </p:sp>
      <p:sp>
        <p:nvSpPr>
          <p:cNvPr id="52236" name="Line 11"/>
          <p:cNvSpPr>
            <a:spLocks noChangeShapeType="1"/>
          </p:cNvSpPr>
          <p:nvPr/>
        </p:nvSpPr>
        <p:spPr bwMode="auto">
          <a:xfrm>
            <a:off x="685800" y="5410200"/>
            <a:ext cx="7924800" cy="0"/>
          </a:xfrm>
          <a:prstGeom prst="line">
            <a:avLst/>
          </a:prstGeom>
          <a:noFill/>
          <a:ln w="9525">
            <a:solidFill>
              <a:schemeClr val="tx1"/>
            </a:solidFill>
            <a:round/>
            <a:headEnd/>
            <a:tailEnd/>
          </a:ln>
        </p:spPr>
        <p:txBody>
          <a:bodyPr/>
          <a:lstStyle/>
          <a:p>
            <a:endParaRPr lang="en-US"/>
          </a:p>
        </p:txBody>
      </p:sp>
      <p:sp>
        <p:nvSpPr>
          <p:cNvPr id="52237" name="Line 12"/>
          <p:cNvSpPr>
            <a:spLocks noChangeShapeType="1"/>
          </p:cNvSpPr>
          <p:nvPr/>
        </p:nvSpPr>
        <p:spPr bwMode="auto">
          <a:xfrm>
            <a:off x="685800" y="6019800"/>
            <a:ext cx="7924800" cy="0"/>
          </a:xfrm>
          <a:prstGeom prst="line">
            <a:avLst/>
          </a:prstGeom>
          <a:noFill/>
          <a:ln w="9525">
            <a:solidFill>
              <a:schemeClr val="tx1"/>
            </a:solidFill>
            <a:round/>
            <a:headEnd/>
            <a:tailEnd/>
          </a:ln>
        </p:spPr>
        <p:txBody>
          <a:bodyPr/>
          <a:lstStyle/>
          <a:p>
            <a:endParaRPr lang="en-US"/>
          </a:p>
        </p:txBody>
      </p:sp>
      <p:sp>
        <p:nvSpPr>
          <p:cNvPr id="52238" name="Text Box 13"/>
          <p:cNvSpPr txBox="1">
            <a:spLocks noChangeArrowheads="1"/>
          </p:cNvSpPr>
          <p:nvPr/>
        </p:nvSpPr>
        <p:spPr bwMode="auto">
          <a:xfrm>
            <a:off x="4724400" y="5308600"/>
            <a:ext cx="300038" cy="396875"/>
          </a:xfrm>
          <a:prstGeom prst="rect">
            <a:avLst/>
          </a:prstGeom>
          <a:noFill/>
          <a:ln w="9525">
            <a:noFill/>
            <a:miter lim="800000"/>
            <a:headEnd/>
            <a:tailEnd/>
          </a:ln>
        </p:spPr>
        <p:txBody>
          <a:bodyPr wrap="none">
            <a:spAutoFit/>
          </a:bodyPr>
          <a:lstStyle/>
          <a:p>
            <a:pPr>
              <a:buFont typeface="Wingdings" pitchFamily="2" charset="2"/>
              <a:buChar char=""/>
            </a:pPr>
            <a:endParaRPr lang="en-US" sz="2000" b="1"/>
          </a:p>
        </p:txBody>
      </p:sp>
      <p:sp>
        <p:nvSpPr>
          <p:cNvPr id="797710" name="Text Box 14"/>
          <p:cNvSpPr txBox="1">
            <a:spLocks noChangeArrowheads="1"/>
          </p:cNvSpPr>
          <p:nvPr/>
        </p:nvSpPr>
        <p:spPr bwMode="auto">
          <a:xfrm rot="-478370">
            <a:off x="41275" y="365125"/>
            <a:ext cx="5324475" cy="974725"/>
          </a:xfrm>
          <a:prstGeom prst="rect">
            <a:avLst/>
          </a:prstGeom>
          <a:solidFill>
            <a:srgbClr val="EAEAEA"/>
          </a:solidFill>
          <a:ln w="28575">
            <a:solidFill>
              <a:srgbClr val="FF0000"/>
            </a:solidFill>
            <a:miter lim="800000"/>
            <a:headEnd/>
            <a:tailEnd/>
          </a:ln>
        </p:spPr>
        <p:txBody>
          <a:bodyPr>
            <a:spAutoFit/>
          </a:bodyPr>
          <a:lstStyle/>
          <a:p>
            <a:pPr algn="ctr"/>
            <a:r>
              <a:rPr lang="en-US" sz="2800" b="1"/>
              <a:t>Good ideas and great organization!</a:t>
            </a:r>
          </a:p>
        </p:txBody>
      </p:sp>
      <p:pic>
        <p:nvPicPr>
          <p:cNvPr id="52240" name="Picture 15" descr="MCj02510690000[1]"/>
          <p:cNvPicPr>
            <a:picLocks noChangeAspect="1" noChangeArrowheads="1"/>
          </p:cNvPicPr>
          <p:nvPr/>
        </p:nvPicPr>
        <p:blipFill>
          <a:blip r:embed="rId3" cstate="print"/>
          <a:srcRect/>
          <a:stretch>
            <a:fillRect/>
          </a:stretch>
        </p:blipFill>
        <p:spPr bwMode="auto">
          <a:xfrm>
            <a:off x="6934200" y="474663"/>
            <a:ext cx="1295400" cy="960437"/>
          </a:xfrm>
          <a:prstGeom prst="rect">
            <a:avLst/>
          </a:prstGeom>
          <a:noFill/>
          <a:ln w="9525">
            <a:noFill/>
            <a:miter lim="800000"/>
            <a:headEnd/>
            <a:tailEnd/>
          </a:ln>
        </p:spPr>
      </p:pic>
      <p:sp>
        <p:nvSpPr>
          <p:cNvPr id="52241" name="Rectangle 16"/>
          <p:cNvSpPr>
            <a:spLocks noChangeArrowheads="1"/>
          </p:cNvSpPr>
          <p:nvPr/>
        </p:nvSpPr>
        <p:spPr bwMode="auto">
          <a:xfrm>
            <a:off x="685800" y="1339850"/>
            <a:ext cx="7924800" cy="5365750"/>
          </a:xfrm>
          <a:prstGeom prst="rect">
            <a:avLst/>
          </a:prstGeom>
          <a:noFill/>
          <a:ln w="9525">
            <a:noFill/>
            <a:miter lim="800000"/>
            <a:headEnd/>
            <a:tailEnd/>
          </a:ln>
        </p:spPr>
        <p:txBody>
          <a:bodyPr>
            <a:spAutoFit/>
          </a:bodyPr>
          <a:lstStyle/>
          <a:p>
            <a:pPr>
              <a:spcBef>
                <a:spcPct val="30000"/>
              </a:spcBef>
            </a:pPr>
            <a:r>
              <a:rPr lang="en-US" sz="2000"/>
              <a:t>To Whom It May Concern,</a:t>
            </a:r>
          </a:p>
          <a:p>
            <a:pPr>
              <a:spcBef>
                <a:spcPct val="30000"/>
              </a:spcBef>
            </a:pPr>
            <a:r>
              <a:rPr lang="en-US" sz="2000"/>
              <a:t>	Although there are many places worthy of recommending for two field trips, I’d like to suggest visiting The Denver Mint and the Molly Brown House.    								The Denver Mint is one of only three places in our country where money is made. The others are San Francisco and Philadelphia. It’s a place to witness robotics in action, as that’s how the money is made nowadays. There’s heavily armed guards watching every step you take.  Here’s a word to the wise: don’t grab a free sample! You might find yourself in trouble! 	Another place I’d recommend is the Molly Brown House.  She was quite eccentric.  Rumor has it she used to burn money in her fireplace! Her house was the first in Denver to have electricity installed.  It was also the first to have indoor plumbing.  The original toilet is still there.  For an extra $1 you can pee in it, just like Molly used to.  Just kidding.  	Obviously, this pair of  historical locations should be highly considered when thinking about two possible places.										Sincerely,  </a:t>
            </a:r>
          </a:p>
        </p:txBody>
      </p:sp>
      <p:sp>
        <p:nvSpPr>
          <p:cNvPr id="52242" name="Line 17"/>
          <p:cNvSpPr>
            <a:spLocks noChangeShapeType="1"/>
          </p:cNvSpPr>
          <p:nvPr/>
        </p:nvSpPr>
        <p:spPr bwMode="auto">
          <a:xfrm>
            <a:off x="685800" y="4191000"/>
            <a:ext cx="7924800" cy="0"/>
          </a:xfrm>
          <a:prstGeom prst="line">
            <a:avLst/>
          </a:prstGeom>
          <a:noFill/>
          <a:ln w="9525">
            <a:solidFill>
              <a:schemeClr val="tx1"/>
            </a:solidFill>
            <a:round/>
            <a:headEnd/>
            <a:tailEnd/>
          </a:ln>
        </p:spPr>
        <p:txBody>
          <a:bodyPr/>
          <a:lstStyle/>
          <a:p>
            <a:endParaRPr lang="en-US"/>
          </a:p>
        </p:txBody>
      </p:sp>
      <p:sp>
        <p:nvSpPr>
          <p:cNvPr id="52243" name="Line 18"/>
          <p:cNvSpPr>
            <a:spLocks noChangeShapeType="1"/>
          </p:cNvSpPr>
          <p:nvPr/>
        </p:nvSpPr>
        <p:spPr bwMode="auto">
          <a:xfrm>
            <a:off x="685800" y="4495800"/>
            <a:ext cx="7924800" cy="0"/>
          </a:xfrm>
          <a:prstGeom prst="line">
            <a:avLst/>
          </a:prstGeom>
          <a:noFill/>
          <a:ln w="9525">
            <a:solidFill>
              <a:schemeClr val="tx1"/>
            </a:solidFill>
            <a:round/>
            <a:headEnd/>
            <a:tailEnd/>
          </a:ln>
        </p:spPr>
        <p:txBody>
          <a:bodyPr/>
          <a:lstStyle/>
          <a:p>
            <a:endParaRPr lang="en-US"/>
          </a:p>
        </p:txBody>
      </p:sp>
      <p:sp>
        <p:nvSpPr>
          <p:cNvPr id="52244" name="Line 19"/>
          <p:cNvSpPr>
            <a:spLocks noChangeShapeType="1"/>
          </p:cNvSpPr>
          <p:nvPr/>
        </p:nvSpPr>
        <p:spPr bwMode="auto">
          <a:xfrm>
            <a:off x="685800" y="4800600"/>
            <a:ext cx="7924800" cy="0"/>
          </a:xfrm>
          <a:prstGeom prst="line">
            <a:avLst/>
          </a:prstGeom>
          <a:noFill/>
          <a:ln w="9525">
            <a:solidFill>
              <a:schemeClr val="tx1"/>
            </a:solidFill>
            <a:round/>
            <a:headEnd/>
            <a:tailEnd/>
          </a:ln>
        </p:spPr>
        <p:txBody>
          <a:bodyPr/>
          <a:lstStyle/>
          <a:p>
            <a:endParaRPr lang="en-US"/>
          </a:p>
        </p:txBody>
      </p:sp>
      <p:sp>
        <p:nvSpPr>
          <p:cNvPr id="52245" name="Line 20"/>
          <p:cNvSpPr>
            <a:spLocks noChangeShapeType="1"/>
          </p:cNvSpPr>
          <p:nvPr/>
        </p:nvSpPr>
        <p:spPr bwMode="auto">
          <a:xfrm>
            <a:off x="685800" y="5715000"/>
            <a:ext cx="7924800" cy="0"/>
          </a:xfrm>
          <a:prstGeom prst="line">
            <a:avLst/>
          </a:prstGeom>
          <a:noFill/>
          <a:ln w="9525">
            <a:solidFill>
              <a:schemeClr val="tx1"/>
            </a:solidFill>
            <a:round/>
            <a:headEnd/>
            <a:tailEnd/>
          </a:ln>
        </p:spPr>
        <p:txBody>
          <a:bodyPr/>
          <a:lstStyle/>
          <a:p>
            <a:endParaRPr lang="en-US"/>
          </a:p>
        </p:txBody>
      </p:sp>
      <p:sp>
        <p:nvSpPr>
          <p:cNvPr id="52246" name="Line 21"/>
          <p:cNvSpPr>
            <a:spLocks noChangeShapeType="1"/>
          </p:cNvSpPr>
          <p:nvPr/>
        </p:nvSpPr>
        <p:spPr bwMode="auto">
          <a:xfrm>
            <a:off x="685800" y="6324600"/>
            <a:ext cx="7924800" cy="0"/>
          </a:xfrm>
          <a:prstGeom prst="line">
            <a:avLst/>
          </a:prstGeom>
          <a:noFill/>
          <a:ln w="9525">
            <a:solidFill>
              <a:schemeClr val="tx1"/>
            </a:solidFill>
            <a:round/>
            <a:headEnd/>
            <a:tailEnd/>
          </a:ln>
        </p:spPr>
        <p:txBody>
          <a:bodyPr/>
          <a:lstStyle/>
          <a:p>
            <a:endParaRPr lang="en-US"/>
          </a:p>
        </p:txBody>
      </p:sp>
      <p:sp>
        <p:nvSpPr>
          <p:cNvPr id="52247" name="Line 22"/>
          <p:cNvSpPr>
            <a:spLocks noChangeShapeType="1"/>
          </p:cNvSpPr>
          <p:nvPr/>
        </p:nvSpPr>
        <p:spPr bwMode="auto">
          <a:xfrm>
            <a:off x="685800" y="6629400"/>
            <a:ext cx="7924800" cy="0"/>
          </a:xfrm>
          <a:prstGeom prst="line">
            <a:avLst/>
          </a:prstGeom>
          <a:noFill/>
          <a:ln w="9525">
            <a:solidFill>
              <a:schemeClr val="tx1"/>
            </a:solidFill>
            <a:round/>
            <a:headEnd/>
            <a:tailEnd/>
          </a:ln>
        </p:spPr>
        <p:txBody>
          <a:bodyPr/>
          <a:lstStyle/>
          <a:p>
            <a:endParaRPr lang="en-US"/>
          </a:p>
        </p:txBody>
      </p:sp>
      <p:sp>
        <p:nvSpPr>
          <p:cNvPr id="52248" name="Line 23"/>
          <p:cNvSpPr>
            <a:spLocks noChangeShapeType="1"/>
          </p:cNvSpPr>
          <p:nvPr/>
        </p:nvSpPr>
        <p:spPr bwMode="auto">
          <a:xfrm>
            <a:off x="685800" y="1676400"/>
            <a:ext cx="7924800" cy="0"/>
          </a:xfrm>
          <a:prstGeom prst="line">
            <a:avLst/>
          </a:prstGeom>
          <a:noFill/>
          <a:ln w="952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97710"/>
                                        </p:tgtEl>
                                        <p:attrNameLst>
                                          <p:attrName>style.visibility</p:attrName>
                                        </p:attrNameLst>
                                      </p:cBhvr>
                                      <p:to>
                                        <p:strVal val="visible"/>
                                      </p:to>
                                    </p:set>
                                    <p:anim calcmode="lin" valueType="num">
                                      <p:cBhvr>
                                        <p:cTn id="7" dur="1000" fill="hold"/>
                                        <p:tgtEl>
                                          <p:spTgt spid="797710"/>
                                        </p:tgtEl>
                                        <p:attrNameLst>
                                          <p:attrName>ppt_w</p:attrName>
                                        </p:attrNameLst>
                                      </p:cBhvr>
                                      <p:tavLst>
                                        <p:tav tm="0">
                                          <p:val>
                                            <p:strVal val="#ppt_w*0.70"/>
                                          </p:val>
                                        </p:tav>
                                        <p:tav tm="100000">
                                          <p:val>
                                            <p:strVal val="#ppt_w"/>
                                          </p:val>
                                        </p:tav>
                                      </p:tavLst>
                                    </p:anim>
                                    <p:anim calcmode="lin" valueType="num">
                                      <p:cBhvr>
                                        <p:cTn id="8" dur="1000" fill="hold"/>
                                        <p:tgtEl>
                                          <p:spTgt spid="797710"/>
                                        </p:tgtEl>
                                        <p:attrNameLst>
                                          <p:attrName>ppt_h</p:attrName>
                                        </p:attrNameLst>
                                      </p:cBhvr>
                                      <p:tavLst>
                                        <p:tav tm="0">
                                          <p:val>
                                            <p:strVal val="#ppt_h"/>
                                          </p:val>
                                        </p:tav>
                                        <p:tav tm="100000">
                                          <p:val>
                                            <p:strVal val="#ppt_h"/>
                                          </p:val>
                                        </p:tav>
                                      </p:tavLst>
                                    </p:anim>
                                    <p:animEffect transition="in" filter="fade">
                                      <p:cBhvr>
                                        <p:cTn id="9" dur="1000"/>
                                        <p:tgtEl>
                                          <p:spTgt spid="797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77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sz="half" idx="1"/>
          </p:nvPr>
        </p:nvSpPr>
        <p:spPr>
          <a:xfrm>
            <a:off x="457200" y="2133600"/>
            <a:ext cx="8229600" cy="4724400"/>
          </a:xfrm>
          <a:noFill/>
        </p:spPr>
        <p:txBody>
          <a:bodyPr/>
          <a:lstStyle/>
          <a:p>
            <a:pPr eaLnBrk="1" hangingPunct="1">
              <a:buFont typeface="Wingdings" pitchFamily="2" charset="2"/>
              <a:buNone/>
            </a:pPr>
            <a:r>
              <a:rPr lang="en-US" smtClean="0">
                <a:latin typeface="Garamond" pitchFamily="18" charset="0"/>
              </a:rPr>
              <a:t>	</a:t>
            </a:r>
            <a:r>
              <a:rPr lang="en-US" sz="3200" smtClean="0"/>
              <a:t>A summary is a </a:t>
            </a:r>
            <a:r>
              <a:rPr lang="en-US" sz="3200" b="1" smtClean="0"/>
              <a:t>short restatement</a:t>
            </a:r>
            <a:r>
              <a:rPr lang="en-US" sz="3200" smtClean="0"/>
              <a:t> of the main points of articles, stories, films, or chapters in a textbook.  </a:t>
            </a:r>
          </a:p>
          <a:p>
            <a:pPr eaLnBrk="1" hangingPunct="1">
              <a:buFont typeface="Wingdings" pitchFamily="2" charset="2"/>
              <a:buNone/>
            </a:pPr>
            <a:endParaRPr lang="en-US" sz="3200" smtClean="0"/>
          </a:p>
          <a:p>
            <a:pPr eaLnBrk="1" hangingPunct="1">
              <a:buFont typeface="Wingdings" pitchFamily="2" charset="2"/>
              <a:buNone/>
            </a:pPr>
            <a:r>
              <a:rPr lang="en-US" sz="3200" smtClean="0"/>
              <a:t>   The purpose of a summary is to </a:t>
            </a:r>
            <a:r>
              <a:rPr lang="en-US" sz="3200" b="1" smtClean="0"/>
              <a:t>share the key ideas</a:t>
            </a:r>
            <a:r>
              <a:rPr lang="en-US" sz="3200" smtClean="0"/>
              <a:t> with your reader.  It does </a:t>
            </a:r>
            <a:r>
              <a:rPr lang="en-US" sz="3200" b="1" i="1" u="sng" smtClean="0"/>
              <a:t>NOT</a:t>
            </a:r>
            <a:r>
              <a:rPr lang="en-US" sz="3200" smtClean="0"/>
              <a:t> contain opinions and rarely contains a conclusion</a:t>
            </a:r>
            <a:r>
              <a:rPr lang="en-US" sz="3200" smtClean="0">
                <a:latin typeface="Garamond" pitchFamily="18" charset="0"/>
              </a:rPr>
              <a:t>.  </a:t>
            </a:r>
          </a:p>
          <a:p>
            <a:pPr algn="ctr" eaLnBrk="1" hangingPunct="1">
              <a:buFont typeface="Wingdings" pitchFamily="2" charset="2"/>
              <a:buNone/>
            </a:pPr>
            <a:r>
              <a:rPr lang="en-US" sz="1600" smtClean="0">
                <a:latin typeface="Garamond" pitchFamily="18" charset="0"/>
              </a:rPr>
              <a:t>                                                                     </a:t>
            </a:r>
            <a:endParaRPr lang="en-US" sz="1400" i="1" smtClean="0">
              <a:latin typeface="Garamond" pitchFamily="18" charset="0"/>
            </a:endParaRPr>
          </a:p>
        </p:txBody>
      </p:sp>
      <p:sp>
        <p:nvSpPr>
          <p:cNvPr id="10243" name="Text Box 3"/>
          <p:cNvSpPr txBox="1">
            <a:spLocks noChangeArrowheads="1"/>
          </p:cNvSpPr>
          <p:nvPr/>
        </p:nvSpPr>
        <p:spPr bwMode="auto">
          <a:xfrm>
            <a:off x="0" y="228600"/>
            <a:ext cx="9144000" cy="762000"/>
          </a:xfrm>
          <a:prstGeom prst="rect">
            <a:avLst/>
          </a:prstGeom>
          <a:noFill/>
          <a:ln w="9525">
            <a:noFill/>
            <a:miter lim="800000"/>
            <a:headEnd/>
            <a:tailEnd/>
          </a:ln>
        </p:spPr>
        <p:txBody>
          <a:bodyPr>
            <a:spAutoFit/>
          </a:bodyPr>
          <a:lstStyle/>
          <a:p>
            <a:pPr algn="ctr"/>
            <a:r>
              <a:rPr lang="en-US" sz="4400" dirty="0"/>
              <a:t>  What is a Summary?</a:t>
            </a:r>
          </a:p>
        </p:txBody>
      </p:sp>
      <p:sp>
        <p:nvSpPr>
          <p:cNvPr id="10244" name="Line 4"/>
          <p:cNvSpPr>
            <a:spLocks noChangeShapeType="1"/>
          </p:cNvSpPr>
          <p:nvPr/>
        </p:nvSpPr>
        <p:spPr bwMode="auto">
          <a:xfrm>
            <a:off x="152400" y="1828800"/>
            <a:ext cx="8839200" cy="0"/>
          </a:xfrm>
          <a:prstGeom prst="line">
            <a:avLst/>
          </a:prstGeom>
          <a:noFill/>
          <a:ln w="952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9067800" cy="838200"/>
          </a:xfrm>
          <a:noFill/>
        </p:spPr>
        <p:txBody>
          <a:bodyPr/>
          <a:lstStyle/>
          <a:p>
            <a:pPr eaLnBrk="1" hangingPunct="1"/>
            <a:r>
              <a:rPr lang="en-US" dirty="0" smtClean="0"/>
              <a:t>Four Step Summary Paragraph</a:t>
            </a:r>
          </a:p>
        </p:txBody>
      </p:sp>
      <p:sp>
        <p:nvSpPr>
          <p:cNvPr id="11267" name="Line 3"/>
          <p:cNvSpPr>
            <a:spLocks noChangeShapeType="1"/>
          </p:cNvSpPr>
          <p:nvPr/>
        </p:nvSpPr>
        <p:spPr bwMode="auto">
          <a:xfrm>
            <a:off x="152400" y="1752600"/>
            <a:ext cx="8839200" cy="0"/>
          </a:xfrm>
          <a:prstGeom prst="line">
            <a:avLst/>
          </a:prstGeom>
          <a:noFill/>
          <a:ln w="9525">
            <a:solidFill>
              <a:schemeClr val="tx1"/>
            </a:solidFill>
            <a:round/>
            <a:headEnd/>
            <a:tailEnd/>
          </a:ln>
        </p:spPr>
        <p:txBody>
          <a:bodyPr/>
          <a:lstStyle/>
          <a:p>
            <a:endParaRPr lang="en-US"/>
          </a:p>
        </p:txBody>
      </p:sp>
      <p:sp>
        <p:nvSpPr>
          <p:cNvPr id="11268" name="Text Box 4"/>
          <p:cNvSpPr txBox="1">
            <a:spLocks noChangeArrowheads="1"/>
          </p:cNvSpPr>
          <p:nvPr/>
        </p:nvSpPr>
        <p:spPr bwMode="auto">
          <a:xfrm>
            <a:off x="838200" y="2447925"/>
            <a:ext cx="184150" cy="396875"/>
          </a:xfrm>
          <a:prstGeom prst="rect">
            <a:avLst/>
          </a:prstGeom>
          <a:noFill/>
          <a:ln w="9525" algn="ctr">
            <a:noFill/>
            <a:miter lim="800000"/>
            <a:headEnd/>
            <a:tailEnd/>
          </a:ln>
        </p:spPr>
        <p:txBody>
          <a:bodyPr wrap="none">
            <a:spAutoFit/>
          </a:bodyPr>
          <a:lstStyle/>
          <a:p>
            <a:pPr algn="ctr"/>
            <a:endParaRPr lang="en-US" sz="2000">
              <a:latin typeface="Garamond" pitchFamily="18" charset="0"/>
            </a:endParaRPr>
          </a:p>
        </p:txBody>
      </p:sp>
      <p:sp>
        <p:nvSpPr>
          <p:cNvPr id="11269" name="Text Box 5"/>
          <p:cNvSpPr txBox="1">
            <a:spLocks noChangeArrowheads="1"/>
          </p:cNvSpPr>
          <p:nvPr/>
        </p:nvSpPr>
        <p:spPr bwMode="auto">
          <a:xfrm>
            <a:off x="457200" y="1981200"/>
            <a:ext cx="8382000" cy="3935413"/>
          </a:xfrm>
          <a:prstGeom prst="rect">
            <a:avLst/>
          </a:prstGeom>
          <a:noFill/>
          <a:ln w="9525" algn="ctr">
            <a:noFill/>
            <a:miter lim="800000"/>
            <a:headEnd/>
            <a:tailEnd/>
          </a:ln>
        </p:spPr>
        <p:txBody>
          <a:bodyPr>
            <a:spAutoFit/>
          </a:bodyPr>
          <a:lstStyle/>
          <a:p>
            <a:r>
              <a:rPr lang="en-US" sz="2800"/>
              <a:t>Step 1:   Write a three part IVF topic sentence using 		     the burrito fold</a:t>
            </a:r>
          </a:p>
          <a:p>
            <a:endParaRPr lang="en-US" sz="2800"/>
          </a:p>
          <a:p>
            <a:r>
              <a:rPr lang="en-US" sz="2800"/>
              <a:t>Step 2:  Copy the complete topic sentence</a:t>
            </a:r>
          </a:p>
          <a:p>
            <a:endParaRPr lang="en-US" sz="2800"/>
          </a:p>
          <a:p>
            <a:r>
              <a:rPr lang="en-US" sz="2800"/>
              <a:t>Step 3:  Create a fact outline</a:t>
            </a:r>
          </a:p>
          <a:p>
            <a:endParaRPr lang="en-US" sz="2800"/>
          </a:p>
          <a:p>
            <a:r>
              <a:rPr lang="en-US" sz="2800"/>
              <a:t>Step 4:  Write a final summary paragraph using the 	    fact outline</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685800" y="2590800"/>
            <a:ext cx="2057400" cy="22860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2291" name="Rectangle 3"/>
          <p:cNvSpPr>
            <a:spLocks noChangeArrowheads="1"/>
          </p:cNvSpPr>
          <p:nvPr/>
        </p:nvSpPr>
        <p:spPr bwMode="auto">
          <a:xfrm>
            <a:off x="3429000" y="2557463"/>
            <a:ext cx="2057400" cy="2319337"/>
          </a:xfrm>
          <a:prstGeom prst="rect">
            <a:avLst/>
          </a:prstGeom>
          <a:solidFill>
            <a:srgbClr val="FFFFFF"/>
          </a:solidFill>
          <a:ln w="9525" algn="ctr">
            <a:solidFill>
              <a:schemeClr val="tx1"/>
            </a:solidFill>
            <a:miter lim="800000"/>
            <a:headEnd/>
            <a:tailEnd/>
          </a:ln>
        </p:spPr>
        <p:txBody>
          <a:bodyPr wrap="none" anchor="ctr"/>
          <a:lstStyle/>
          <a:p>
            <a:endParaRPr lang="en-US"/>
          </a:p>
        </p:txBody>
      </p:sp>
      <p:sp>
        <p:nvSpPr>
          <p:cNvPr id="12292" name="Rectangle 4"/>
          <p:cNvSpPr>
            <a:spLocks noChangeArrowheads="1"/>
          </p:cNvSpPr>
          <p:nvPr/>
        </p:nvSpPr>
        <p:spPr bwMode="auto">
          <a:xfrm>
            <a:off x="6172200" y="2557463"/>
            <a:ext cx="2057400" cy="2319337"/>
          </a:xfrm>
          <a:prstGeom prst="rect">
            <a:avLst/>
          </a:prstGeom>
          <a:solidFill>
            <a:srgbClr val="FFFFFF"/>
          </a:solidFill>
          <a:ln w="9525" algn="ctr">
            <a:solidFill>
              <a:schemeClr val="tx1"/>
            </a:solidFill>
            <a:miter lim="800000"/>
            <a:headEnd/>
            <a:tailEnd/>
          </a:ln>
        </p:spPr>
        <p:txBody>
          <a:bodyPr wrap="none" anchor="ctr"/>
          <a:lstStyle/>
          <a:p>
            <a:endParaRPr lang="en-US"/>
          </a:p>
        </p:txBody>
      </p:sp>
      <p:sp>
        <p:nvSpPr>
          <p:cNvPr id="12293" name="Text Box 5"/>
          <p:cNvSpPr txBox="1">
            <a:spLocks noChangeArrowheads="1"/>
          </p:cNvSpPr>
          <p:nvPr/>
        </p:nvSpPr>
        <p:spPr bwMode="auto">
          <a:xfrm>
            <a:off x="838200" y="2719388"/>
            <a:ext cx="184150" cy="396875"/>
          </a:xfrm>
          <a:prstGeom prst="rect">
            <a:avLst/>
          </a:prstGeom>
          <a:noFill/>
          <a:ln w="9525" algn="ctr">
            <a:noFill/>
            <a:miter lim="800000"/>
            <a:headEnd/>
            <a:tailEnd/>
          </a:ln>
        </p:spPr>
        <p:txBody>
          <a:bodyPr wrap="none">
            <a:spAutoFit/>
          </a:bodyPr>
          <a:lstStyle/>
          <a:p>
            <a:pPr algn="ctr"/>
            <a:endParaRPr lang="en-US" sz="2000"/>
          </a:p>
        </p:txBody>
      </p:sp>
      <p:sp>
        <p:nvSpPr>
          <p:cNvPr id="974854" name="Text Box 6"/>
          <p:cNvSpPr txBox="1">
            <a:spLocks noChangeArrowheads="1"/>
          </p:cNvSpPr>
          <p:nvPr/>
        </p:nvSpPr>
        <p:spPr bwMode="auto">
          <a:xfrm>
            <a:off x="685800" y="2566988"/>
            <a:ext cx="2014538" cy="396875"/>
          </a:xfrm>
          <a:prstGeom prst="rect">
            <a:avLst/>
          </a:prstGeom>
          <a:noFill/>
          <a:ln w="9525" algn="ctr">
            <a:noFill/>
            <a:miter lim="800000"/>
            <a:headEnd/>
            <a:tailEnd/>
          </a:ln>
        </p:spPr>
        <p:txBody>
          <a:bodyPr wrap="none">
            <a:spAutoFit/>
          </a:bodyPr>
          <a:lstStyle/>
          <a:p>
            <a:pPr algn="ctr"/>
            <a:r>
              <a:rPr lang="en-US" sz="2000"/>
              <a:t>Identify the Item</a:t>
            </a:r>
          </a:p>
        </p:txBody>
      </p:sp>
      <p:sp>
        <p:nvSpPr>
          <p:cNvPr id="974855" name="Text Box 7"/>
          <p:cNvSpPr txBox="1">
            <a:spLocks noChangeArrowheads="1"/>
          </p:cNvSpPr>
          <p:nvPr/>
        </p:nvSpPr>
        <p:spPr bwMode="auto">
          <a:xfrm>
            <a:off x="3505200" y="2565400"/>
            <a:ext cx="1905000" cy="396875"/>
          </a:xfrm>
          <a:prstGeom prst="rect">
            <a:avLst/>
          </a:prstGeom>
          <a:noFill/>
          <a:ln w="9525" algn="ctr">
            <a:noFill/>
            <a:miter lim="800000"/>
            <a:headEnd/>
            <a:tailEnd/>
          </a:ln>
        </p:spPr>
        <p:txBody>
          <a:bodyPr>
            <a:spAutoFit/>
          </a:bodyPr>
          <a:lstStyle/>
          <a:p>
            <a:pPr algn="ctr"/>
            <a:r>
              <a:rPr lang="en-US" sz="2000"/>
              <a:t>Verb It!</a:t>
            </a:r>
          </a:p>
        </p:txBody>
      </p:sp>
      <p:sp>
        <p:nvSpPr>
          <p:cNvPr id="974856" name="Text Box 8"/>
          <p:cNvSpPr txBox="1">
            <a:spLocks noChangeArrowheads="1"/>
          </p:cNvSpPr>
          <p:nvPr/>
        </p:nvSpPr>
        <p:spPr bwMode="auto">
          <a:xfrm>
            <a:off x="6172200" y="2565400"/>
            <a:ext cx="1981200" cy="396875"/>
          </a:xfrm>
          <a:prstGeom prst="rect">
            <a:avLst/>
          </a:prstGeom>
          <a:noFill/>
          <a:ln w="9525" algn="ctr">
            <a:noFill/>
            <a:miter lim="800000"/>
            <a:headEnd/>
            <a:tailEnd/>
          </a:ln>
        </p:spPr>
        <p:txBody>
          <a:bodyPr>
            <a:spAutoFit/>
          </a:bodyPr>
          <a:lstStyle/>
          <a:p>
            <a:pPr algn="ctr"/>
            <a:r>
              <a:rPr lang="en-US" sz="2000"/>
              <a:t>Finish Thought</a:t>
            </a:r>
          </a:p>
        </p:txBody>
      </p:sp>
      <p:sp>
        <p:nvSpPr>
          <p:cNvPr id="12297" name="Line 9"/>
          <p:cNvSpPr>
            <a:spLocks noChangeShapeType="1"/>
          </p:cNvSpPr>
          <p:nvPr/>
        </p:nvSpPr>
        <p:spPr bwMode="auto">
          <a:xfrm>
            <a:off x="685800" y="2938463"/>
            <a:ext cx="2057400" cy="0"/>
          </a:xfrm>
          <a:prstGeom prst="line">
            <a:avLst/>
          </a:prstGeom>
          <a:noFill/>
          <a:ln w="9525">
            <a:solidFill>
              <a:schemeClr val="tx1"/>
            </a:solidFill>
            <a:round/>
            <a:headEnd/>
            <a:tailEnd/>
          </a:ln>
        </p:spPr>
        <p:txBody>
          <a:bodyPr wrap="none" anchor="ctr"/>
          <a:lstStyle/>
          <a:p>
            <a:endParaRPr lang="en-US"/>
          </a:p>
        </p:txBody>
      </p:sp>
      <p:sp>
        <p:nvSpPr>
          <p:cNvPr id="12298" name="Line 10"/>
          <p:cNvSpPr>
            <a:spLocks noChangeShapeType="1"/>
          </p:cNvSpPr>
          <p:nvPr/>
        </p:nvSpPr>
        <p:spPr bwMode="auto">
          <a:xfrm>
            <a:off x="3429000" y="2938463"/>
            <a:ext cx="2057400" cy="0"/>
          </a:xfrm>
          <a:prstGeom prst="line">
            <a:avLst/>
          </a:prstGeom>
          <a:noFill/>
          <a:ln w="9525">
            <a:solidFill>
              <a:schemeClr val="tx1"/>
            </a:solidFill>
            <a:round/>
            <a:headEnd/>
            <a:tailEnd/>
          </a:ln>
        </p:spPr>
        <p:txBody>
          <a:bodyPr wrap="none" anchor="ctr"/>
          <a:lstStyle/>
          <a:p>
            <a:endParaRPr lang="en-US"/>
          </a:p>
        </p:txBody>
      </p:sp>
      <p:sp>
        <p:nvSpPr>
          <p:cNvPr id="12299" name="Line 11"/>
          <p:cNvSpPr>
            <a:spLocks noChangeShapeType="1"/>
          </p:cNvSpPr>
          <p:nvPr/>
        </p:nvSpPr>
        <p:spPr bwMode="auto">
          <a:xfrm>
            <a:off x="6172200" y="2938463"/>
            <a:ext cx="2057400" cy="0"/>
          </a:xfrm>
          <a:prstGeom prst="line">
            <a:avLst/>
          </a:prstGeom>
          <a:noFill/>
          <a:ln w="9525">
            <a:solidFill>
              <a:schemeClr val="tx1"/>
            </a:solidFill>
            <a:round/>
            <a:headEnd/>
            <a:tailEnd/>
          </a:ln>
        </p:spPr>
        <p:txBody>
          <a:bodyPr wrap="none" anchor="ctr"/>
          <a:lstStyle/>
          <a:p>
            <a:endParaRPr lang="en-US"/>
          </a:p>
        </p:txBody>
      </p:sp>
      <p:sp>
        <p:nvSpPr>
          <p:cNvPr id="974860" name="Text Box 12"/>
          <p:cNvSpPr txBox="1">
            <a:spLocks noChangeArrowheads="1"/>
          </p:cNvSpPr>
          <p:nvPr/>
        </p:nvSpPr>
        <p:spPr bwMode="auto">
          <a:xfrm>
            <a:off x="685800" y="3014663"/>
            <a:ext cx="1993900" cy="1739900"/>
          </a:xfrm>
          <a:prstGeom prst="rect">
            <a:avLst/>
          </a:prstGeom>
          <a:noFill/>
          <a:ln w="9525" algn="ctr">
            <a:noFill/>
            <a:miter lim="800000"/>
            <a:headEnd/>
            <a:tailEnd/>
          </a:ln>
        </p:spPr>
        <p:txBody>
          <a:bodyPr>
            <a:spAutoFit/>
          </a:bodyPr>
          <a:lstStyle/>
          <a:p>
            <a:pPr marL="231775" indent="-231775">
              <a:buFontTx/>
              <a:buChar char="•"/>
            </a:pPr>
            <a:r>
              <a:rPr lang="en-US"/>
              <a:t>What is the text?</a:t>
            </a:r>
          </a:p>
          <a:p>
            <a:pPr marL="231775" indent="-231775">
              <a:buFontTx/>
              <a:buChar char="•"/>
            </a:pPr>
            <a:r>
              <a:rPr lang="en-US"/>
              <a:t>What type of text is it? </a:t>
            </a:r>
          </a:p>
          <a:p>
            <a:pPr marL="231775" indent="-231775">
              <a:buFontTx/>
              <a:buChar char="•"/>
            </a:pPr>
            <a:r>
              <a:rPr lang="en-US"/>
              <a:t>Who is the author?</a:t>
            </a:r>
          </a:p>
          <a:p>
            <a:pPr marL="231775" indent="-231775">
              <a:buFontTx/>
              <a:buChar char="•"/>
            </a:pPr>
            <a:endParaRPr lang="en-US"/>
          </a:p>
        </p:txBody>
      </p:sp>
      <p:sp>
        <p:nvSpPr>
          <p:cNvPr id="974861" name="Text Box 13"/>
          <p:cNvSpPr txBox="1">
            <a:spLocks noChangeArrowheads="1"/>
          </p:cNvSpPr>
          <p:nvPr/>
        </p:nvSpPr>
        <p:spPr bwMode="auto">
          <a:xfrm>
            <a:off x="6248400" y="3090863"/>
            <a:ext cx="2057400" cy="1739900"/>
          </a:xfrm>
          <a:prstGeom prst="rect">
            <a:avLst/>
          </a:prstGeom>
          <a:noFill/>
          <a:ln w="9525" algn="ctr">
            <a:noFill/>
            <a:miter lim="800000"/>
            <a:headEnd/>
            <a:tailEnd/>
          </a:ln>
        </p:spPr>
        <p:txBody>
          <a:bodyPr>
            <a:spAutoFit/>
          </a:bodyPr>
          <a:lstStyle/>
          <a:p>
            <a:pPr marL="231775" indent="-231775">
              <a:buFontTx/>
              <a:buChar char="•"/>
            </a:pPr>
            <a:r>
              <a:rPr lang="en-US"/>
              <a:t>What is the big idea?</a:t>
            </a:r>
          </a:p>
          <a:p>
            <a:pPr marL="231775" indent="-231775">
              <a:buFontTx/>
              <a:buChar char="•"/>
            </a:pPr>
            <a:r>
              <a:rPr lang="en-US"/>
              <a:t>What is the big concept?</a:t>
            </a:r>
          </a:p>
          <a:p>
            <a:pPr marL="231775" indent="-231775">
              <a:buFontTx/>
              <a:buChar char="•"/>
            </a:pPr>
            <a:r>
              <a:rPr lang="en-US"/>
              <a:t>What is the main idea?</a:t>
            </a:r>
          </a:p>
        </p:txBody>
      </p:sp>
      <p:sp>
        <p:nvSpPr>
          <p:cNvPr id="974862" name="Text Box 14"/>
          <p:cNvSpPr txBox="1">
            <a:spLocks noChangeArrowheads="1"/>
          </p:cNvSpPr>
          <p:nvPr/>
        </p:nvSpPr>
        <p:spPr bwMode="auto">
          <a:xfrm>
            <a:off x="3581400" y="3463925"/>
            <a:ext cx="1854200" cy="611188"/>
          </a:xfrm>
          <a:prstGeom prst="rect">
            <a:avLst/>
          </a:prstGeom>
          <a:noFill/>
          <a:ln w="9525" algn="ctr">
            <a:noFill/>
            <a:miter lim="800000"/>
            <a:headEnd/>
            <a:tailEnd/>
          </a:ln>
        </p:spPr>
        <p:txBody>
          <a:bodyPr wrap="none">
            <a:spAutoFit/>
          </a:bodyPr>
          <a:lstStyle/>
          <a:p>
            <a:r>
              <a:rPr lang="en-US"/>
              <a:t>ACTION WORD</a:t>
            </a:r>
          </a:p>
          <a:p>
            <a:pPr>
              <a:buFontTx/>
              <a:buChar char="•"/>
            </a:pPr>
            <a:endParaRPr lang="en-US"/>
          </a:p>
        </p:txBody>
      </p:sp>
      <p:sp>
        <p:nvSpPr>
          <p:cNvPr id="12303" name="Rectangle 15"/>
          <p:cNvSpPr>
            <a:spLocks noGrp="1" noChangeArrowheads="1"/>
          </p:cNvSpPr>
          <p:nvPr>
            <p:ph type="title"/>
          </p:nvPr>
        </p:nvSpPr>
        <p:spPr>
          <a:xfrm>
            <a:off x="381000" y="152400"/>
            <a:ext cx="8229600" cy="1143000"/>
          </a:xfrm>
        </p:spPr>
        <p:txBody>
          <a:bodyPr/>
          <a:lstStyle/>
          <a:p>
            <a:pPr eaLnBrk="1" hangingPunct="1"/>
            <a:r>
              <a:rPr lang="en-US" sz="3200" dirty="0" smtClean="0"/>
              <a:t>IVF Summary Topic Sentence</a:t>
            </a:r>
            <a:r>
              <a:rPr lang="en-US" sz="3600" dirty="0" smtClean="0"/>
              <a:t/>
            </a:r>
            <a:br>
              <a:rPr lang="en-US" sz="3600" dirty="0" smtClean="0"/>
            </a:br>
            <a:r>
              <a:rPr lang="en-US" dirty="0" smtClean="0"/>
              <a:t>Step 1</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974854"/>
                                        </p:tgtEl>
                                        <p:attrNameLst>
                                          <p:attrName>style.visibility</p:attrName>
                                        </p:attrNameLst>
                                      </p:cBhvr>
                                      <p:to>
                                        <p:strVal val="visible"/>
                                      </p:to>
                                    </p:set>
                                    <p:animEffect transition="in" filter="fade">
                                      <p:cBhvr>
                                        <p:cTn id="7" dur="100"/>
                                        <p:tgtEl>
                                          <p:spTgt spid="974854"/>
                                        </p:tgtEl>
                                      </p:cBhvr>
                                    </p:animEffect>
                                    <p:anim calcmode="lin" valueType="num">
                                      <p:cBhvr>
                                        <p:cTn id="8" dur="400" fill="hold"/>
                                        <p:tgtEl>
                                          <p:spTgt spid="974854"/>
                                        </p:tgtEl>
                                        <p:attrNameLst>
                                          <p:attrName>ppt_x</p:attrName>
                                        </p:attrNameLst>
                                      </p:cBhvr>
                                      <p:tavLst>
                                        <p:tav tm="0">
                                          <p:val>
                                            <p:strVal val="#ppt_x"/>
                                          </p:val>
                                        </p:tav>
                                        <p:tav tm="100000">
                                          <p:val>
                                            <p:strVal val="#ppt_x"/>
                                          </p:val>
                                        </p:tav>
                                      </p:tavLst>
                                    </p:anim>
                                    <p:anim calcmode="lin" valueType="num">
                                      <p:cBhvr>
                                        <p:cTn id="9" dur="400" fill="hold"/>
                                        <p:tgtEl>
                                          <p:spTgt spid="97485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97485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97485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grpId="0" nodeType="withEffect">
                                  <p:stCondLst>
                                    <p:cond delay="0"/>
                                  </p:stCondLst>
                                  <p:childTnLst>
                                    <p:set>
                                      <p:cBhvr>
                                        <p:cTn id="13" dur="1" fill="hold">
                                          <p:stCondLst>
                                            <p:cond delay="0"/>
                                          </p:stCondLst>
                                        </p:cTn>
                                        <p:tgtEl>
                                          <p:spTgt spid="974855"/>
                                        </p:tgtEl>
                                        <p:attrNameLst>
                                          <p:attrName>style.visibility</p:attrName>
                                        </p:attrNameLst>
                                      </p:cBhvr>
                                      <p:to>
                                        <p:strVal val="visible"/>
                                      </p:to>
                                    </p:set>
                                    <p:animEffect transition="in" filter="fade">
                                      <p:cBhvr>
                                        <p:cTn id="14" dur="100"/>
                                        <p:tgtEl>
                                          <p:spTgt spid="974855"/>
                                        </p:tgtEl>
                                      </p:cBhvr>
                                    </p:animEffect>
                                    <p:anim calcmode="lin" valueType="num">
                                      <p:cBhvr>
                                        <p:cTn id="15" dur="400" fill="hold"/>
                                        <p:tgtEl>
                                          <p:spTgt spid="974855"/>
                                        </p:tgtEl>
                                        <p:attrNameLst>
                                          <p:attrName>ppt_x</p:attrName>
                                        </p:attrNameLst>
                                      </p:cBhvr>
                                      <p:tavLst>
                                        <p:tav tm="0">
                                          <p:val>
                                            <p:strVal val="#ppt_x"/>
                                          </p:val>
                                        </p:tav>
                                        <p:tav tm="100000">
                                          <p:val>
                                            <p:strVal val="#ppt_x"/>
                                          </p:val>
                                        </p:tav>
                                      </p:tavLst>
                                    </p:anim>
                                    <p:anim calcmode="lin" valueType="num">
                                      <p:cBhvr>
                                        <p:cTn id="16" dur="400" fill="hold"/>
                                        <p:tgtEl>
                                          <p:spTgt spid="974855"/>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97485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97485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9" presetID="43" presetClass="entr" presetSubtype="0" fill="hold" grpId="0" nodeType="withEffect">
                                  <p:stCondLst>
                                    <p:cond delay="0"/>
                                  </p:stCondLst>
                                  <p:childTnLst>
                                    <p:set>
                                      <p:cBhvr>
                                        <p:cTn id="20" dur="1" fill="hold">
                                          <p:stCondLst>
                                            <p:cond delay="0"/>
                                          </p:stCondLst>
                                        </p:cTn>
                                        <p:tgtEl>
                                          <p:spTgt spid="974856"/>
                                        </p:tgtEl>
                                        <p:attrNameLst>
                                          <p:attrName>style.visibility</p:attrName>
                                        </p:attrNameLst>
                                      </p:cBhvr>
                                      <p:to>
                                        <p:strVal val="visible"/>
                                      </p:to>
                                    </p:set>
                                    <p:animEffect transition="in" filter="fade">
                                      <p:cBhvr>
                                        <p:cTn id="21" dur="100"/>
                                        <p:tgtEl>
                                          <p:spTgt spid="974856"/>
                                        </p:tgtEl>
                                      </p:cBhvr>
                                    </p:animEffect>
                                    <p:anim calcmode="lin" valueType="num">
                                      <p:cBhvr>
                                        <p:cTn id="22" dur="400" fill="hold"/>
                                        <p:tgtEl>
                                          <p:spTgt spid="974856"/>
                                        </p:tgtEl>
                                        <p:attrNameLst>
                                          <p:attrName>ppt_x</p:attrName>
                                        </p:attrNameLst>
                                      </p:cBhvr>
                                      <p:tavLst>
                                        <p:tav tm="0">
                                          <p:val>
                                            <p:strVal val="#ppt_x"/>
                                          </p:val>
                                        </p:tav>
                                        <p:tav tm="100000">
                                          <p:val>
                                            <p:strVal val="#ppt_x"/>
                                          </p:val>
                                        </p:tav>
                                      </p:tavLst>
                                    </p:anim>
                                    <p:anim calcmode="lin" valueType="num">
                                      <p:cBhvr>
                                        <p:cTn id="23" dur="400" fill="hold"/>
                                        <p:tgtEl>
                                          <p:spTgt spid="974856"/>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97485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97485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974860">
                                            <p:txEl>
                                              <p:pRg st="0" end="0"/>
                                            </p:txEl>
                                          </p:spTgt>
                                        </p:tgtEl>
                                        <p:attrNameLst>
                                          <p:attrName>style.visibility</p:attrName>
                                        </p:attrNameLst>
                                      </p:cBhvr>
                                      <p:to>
                                        <p:strVal val="visible"/>
                                      </p:to>
                                    </p:set>
                                    <p:animEffect transition="in" filter="dissolve">
                                      <p:cBhvr>
                                        <p:cTn id="30" dur="500"/>
                                        <p:tgtEl>
                                          <p:spTgt spid="974860">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974860">
                                            <p:txEl>
                                              <p:pRg st="1" end="1"/>
                                            </p:txEl>
                                          </p:spTgt>
                                        </p:tgtEl>
                                        <p:attrNameLst>
                                          <p:attrName>style.visibility</p:attrName>
                                        </p:attrNameLst>
                                      </p:cBhvr>
                                      <p:to>
                                        <p:strVal val="visible"/>
                                      </p:to>
                                    </p:set>
                                    <p:animEffect transition="in" filter="dissolve">
                                      <p:cBhvr>
                                        <p:cTn id="35" dur="500"/>
                                        <p:tgtEl>
                                          <p:spTgt spid="974860">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974860">
                                            <p:txEl>
                                              <p:pRg st="2" end="2"/>
                                            </p:txEl>
                                          </p:spTgt>
                                        </p:tgtEl>
                                        <p:attrNameLst>
                                          <p:attrName>style.visibility</p:attrName>
                                        </p:attrNameLst>
                                      </p:cBhvr>
                                      <p:to>
                                        <p:strVal val="visible"/>
                                      </p:to>
                                    </p:set>
                                    <p:animEffect transition="in" filter="dissolve">
                                      <p:cBhvr>
                                        <p:cTn id="40" dur="500"/>
                                        <p:tgtEl>
                                          <p:spTgt spid="974860">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974862"/>
                                        </p:tgtEl>
                                        <p:attrNameLst>
                                          <p:attrName>style.visibility</p:attrName>
                                        </p:attrNameLst>
                                      </p:cBhvr>
                                      <p:to>
                                        <p:strVal val="visible"/>
                                      </p:to>
                                    </p:set>
                                    <p:animEffect transition="in" filter="dissolve">
                                      <p:cBhvr>
                                        <p:cTn id="45" dur="500"/>
                                        <p:tgtEl>
                                          <p:spTgt spid="974862"/>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nodeType="clickEffect">
                                  <p:stCondLst>
                                    <p:cond delay="0"/>
                                  </p:stCondLst>
                                  <p:childTnLst>
                                    <p:set>
                                      <p:cBhvr>
                                        <p:cTn id="49" dur="1" fill="hold">
                                          <p:stCondLst>
                                            <p:cond delay="0"/>
                                          </p:stCondLst>
                                        </p:cTn>
                                        <p:tgtEl>
                                          <p:spTgt spid="974861">
                                            <p:txEl>
                                              <p:pRg st="0" end="0"/>
                                            </p:txEl>
                                          </p:spTgt>
                                        </p:tgtEl>
                                        <p:attrNameLst>
                                          <p:attrName>style.visibility</p:attrName>
                                        </p:attrNameLst>
                                      </p:cBhvr>
                                      <p:to>
                                        <p:strVal val="visible"/>
                                      </p:to>
                                    </p:set>
                                    <p:animEffect transition="in" filter="dissolve">
                                      <p:cBhvr>
                                        <p:cTn id="50" dur="500"/>
                                        <p:tgtEl>
                                          <p:spTgt spid="97486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nodeType="clickEffect">
                                  <p:stCondLst>
                                    <p:cond delay="0"/>
                                  </p:stCondLst>
                                  <p:childTnLst>
                                    <p:set>
                                      <p:cBhvr>
                                        <p:cTn id="54" dur="1" fill="hold">
                                          <p:stCondLst>
                                            <p:cond delay="0"/>
                                          </p:stCondLst>
                                        </p:cTn>
                                        <p:tgtEl>
                                          <p:spTgt spid="974861">
                                            <p:txEl>
                                              <p:pRg st="1" end="1"/>
                                            </p:txEl>
                                          </p:spTgt>
                                        </p:tgtEl>
                                        <p:attrNameLst>
                                          <p:attrName>style.visibility</p:attrName>
                                        </p:attrNameLst>
                                      </p:cBhvr>
                                      <p:to>
                                        <p:strVal val="visible"/>
                                      </p:to>
                                    </p:set>
                                    <p:animEffect transition="in" filter="dissolve">
                                      <p:cBhvr>
                                        <p:cTn id="55" dur="500"/>
                                        <p:tgtEl>
                                          <p:spTgt spid="974861">
                                            <p:txEl>
                                              <p:pRg st="1" end="1"/>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nodeType="clickEffect">
                                  <p:stCondLst>
                                    <p:cond delay="0"/>
                                  </p:stCondLst>
                                  <p:childTnLst>
                                    <p:set>
                                      <p:cBhvr>
                                        <p:cTn id="59" dur="1" fill="hold">
                                          <p:stCondLst>
                                            <p:cond delay="0"/>
                                          </p:stCondLst>
                                        </p:cTn>
                                        <p:tgtEl>
                                          <p:spTgt spid="974861">
                                            <p:txEl>
                                              <p:pRg st="2" end="2"/>
                                            </p:txEl>
                                          </p:spTgt>
                                        </p:tgtEl>
                                        <p:attrNameLst>
                                          <p:attrName>style.visibility</p:attrName>
                                        </p:attrNameLst>
                                      </p:cBhvr>
                                      <p:to>
                                        <p:strVal val="visible"/>
                                      </p:to>
                                    </p:set>
                                    <p:animEffect transition="in" filter="dissolve">
                                      <p:cBhvr>
                                        <p:cTn id="60" dur="500"/>
                                        <p:tgtEl>
                                          <p:spTgt spid="97486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4854" grpId="0"/>
      <p:bldP spid="974855" grpId="0"/>
      <p:bldP spid="974856" grpId="0"/>
      <p:bldP spid="97486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B934DF88-1EC9-4A3B-A42E-915FDCB55095}" type="slidenum">
              <a:rPr lang="en-US" smtClean="0">
                <a:solidFill>
                  <a:schemeClr val="tx2"/>
                </a:solidFill>
                <a:latin typeface="Arial" pitchFamily="34" charset="0"/>
                <a:ea typeface="+mn-ea"/>
                <a:cs typeface="+mn-cs"/>
              </a:rPr>
              <a:pPr algn="r">
                <a:defRPr/>
              </a:pPr>
              <a:t>8</a:t>
            </a:fld>
            <a:endParaRPr lang="en-US" smtClean="0">
              <a:solidFill>
                <a:schemeClr val="tx2"/>
              </a:solidFill>
              <a:latin typeface="Arial" pitchFamily="34" charset="0"/>
              <a:ea typeface="+mn-ea"/>
              <a:cs typeface="+mn-cs"/>
            </a:endParaRPr>
          </a:p>
        </p:txBody>
      </p:sp>
      <p:sp>
        <p:nvSpPr>
          <p:cNvPr id="13315" name="Rectangle 2"/>
          <p:cNvSpPr>
            <a:spLocks noChangeArrowheads="1"/>
          </p:cNvSpPr>
          <p:nvPr/>
        </p:nvSpPr>
        <p:spPr bwMode="auto">
          <a:xfrm>
            <a:off x="1066800" y="1905000"/>
            <a:ext cx="2209800" cy="19050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3316" name="Text Box 3"/>
          <p:cNvSpPr txBox="1">
            <a:spLocks noChangeArrowheads="1"/>
          </p:cNvSpPr>
          <p:nvPr/>
        </p:nvSpPr>
        <p:spPr bwMode="auto">
          <a:xfrm>
            <a:off x="838200" y="2752725"/>
            <a:ext cx="184150" cy="396875"/>
          </a:xfrm>
          <a:prstGeom prst="rect">
            <a:avLst/>
          </a:prstGeom>
          <a:noFill/>
          <a:ln w="9525" algn="ctr">
            <a:noFill/>
            <a:miter lim="800000"/>
            <a:headEnd/>
            <a:tailEnd/>
          </a:ln>
        </p:spPr>
        <p:txBody>
          <a:bodyPr wrap="none">
            <a:spAutoFit/>
          </a:bodyPr>
          <a:lstStyle/>
          <a:p>
            <a:pPr algn="ctr"/>
            <a:endParaRPr lang="en-US" sz="2000"/>
          </a:p>
        </p:txBody>
      </p:sp>
      <p:sp>
        <p:nvSpPr>
          <p:cNvPr id="13317" name="Text Box 4"/>
          <p:cNvSpPr txBox="1">
            <a:spLocks noChangeArrowheads="1"/>
          </p:cNvSpPr>
          <p:nvPr/>
        </p:nvSpPr>
        <p:spPr bwMode="auto">
          <a:xfrm>
            <a:off x="1143000" y="1905000"/>
            <a:ext cx="2057400" cy="396875"/>
          </a:xfrm>
          <a:prstGeom prst="rect">
            <a:avLst/>
          </a:prstGeom>
          <a:noFill/>
          <a:ln w="9525" algn="ctr">
            <a:noFill/>
            <a:miter lim="800000"/>
            <a:headEnd/>
            <a:tailEnd/>
          </a:ln>
        </p:spPr>
        <p:txBody>
          <a:bodyPr>
            <a:spAutoFit/>
          </a:bodyPr>
          <a:lstStyle/>
          <a:p>
            <a:pPr algn="ctr"/>
            <a:r>
              <a:rPr lang="en-US" sz="2000"/>
              <a:t>Identify the Item</a:t>
            </a:r>
          </a:p>
        </p:txBody>
      </p:sp>
      <p:sp>
        <p:nvSpPr>
          <p:cNvPr id="13318" name="Line 5"/>
          <p:cNvSpPr>
            <a:spLocks noChangeShapeType="1"/>
          </p:cNvSpPr>
          <p:nvPr/>
        </p:nvSpPr>
        <p:spPr bwMode="auto">
          <a:xfrm>
            <a:off x="1066800" y="2286000"/>
            <a:ext cx="2209800" cy="0"/>
          </a:xfrm>
          <a:prstGeom prst="line">
            <a:avLst/>
          </a:prstGeom>
          <a:noFill/>
          <a:ln w="9525">
            <a:solidFill>
              <a:schemeClr val="tx1"/>
            </a:solidFill>
            <a:round/>
            <a:headEnd/>
            <a:tailEnd/>
          </a:ln>
        </p:spPr>
        <p:txBody>
          <a:bodyPr wrap="none" anchor="ctr"/>
          <a:lstStyle/>
          <a:p>
            <a:endParaRPr lang="en-US"/>
          </a:p>
        </p:txBody>
      </p:sp>
      <p:sp>
        <p:nvSpPr>
          <p:cNvPr id="13319" name="Text Box 6"/>
          <p:cNvSpPr txBox="1">
            <a:spLocks noChangeArrowheads="1"/>
          </p:cNvSpPr>
          <p:nvPr/>
        </p:nvSpPr>
        <p:spPr bwMode="auto">
          <a:xfrm>
            <a:off x="1066800" y="2298700"/>
            <a:ext cx="2209800" cy="1465263"/>
          </a:xfrm>
          <a:prstGeom prst="rect">
            <a:avLst/>
          </a:prstGeom>
          <a:noFill/>
          <a:ln w="9525" algn="ctr">
            <a:noFill/>
            <a:miter lim="800000"/>
            <a:headEnd/>
            <a:tailEnd/>
          </a:ln>
        </p:spPr>
        <p:txBody>
          <a:bodyPr>
            <a:spAutoFit/>
          </a:bodyPr>
          <a:lstStyle/>
          <a:p>
            <a:pPr marL="231775" indent="-231775">
              <a:buFontTx/>
              <a:buChar char="•"/>
            </a:pPr>
            <a:r>
              <a:rPr lang="en-US"/>
              <a:t>What is the text?</a:t>
            </a:r>
          </a:p>
          <a:p>
            <a:pPr marL="231775" indent="-231775">
              <a:buFontTx/>
              <a:buChar char="•"/>
            </a:pPr>
            <a:r>
              <a:rPr lang="en-US"/>
              <a:t>What type of text is it? </a:t>
            </a:r>
          </a:p>
          <a:p>
            <a:pPr marL="231775" indent="-231775">
              <a:buFontTx/>
              <a:buChar char="•"/>
            </a:pPr>
            <a:r>
              <a:rPr lang="en-US"/>
              <a:t>Who is the author?</a:t>
            </a:r>
          </a:p>
          <a:p>
            <a:pPr marL="231775" indent="-231775">
              <a:buFontTx/>
              <a:buChar char="•"/>
            </a:pPr>
            <a:endParaRPr lang="en-US"/>
          </a:p>
        </p:txBody>
      </p:sp>
      <p:sp>
        <p:nvSpPr>
          <p:cNvPr id="13320" name="Rectangle 7"/>
          <p:cNvSpPr>
            <a:spLocks noChangeArrowheads="1"/>
          </p:cNvSpPr>
          <p:nvPr/>
        </p:nvSpPr>
        <p:spPr bwMode="auto">
          <a:xfrm>
            <a:off x="914400" y="3886200"/>
            <a:ext cx="7315200" cy="23622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3321" name="Line 8"/>
          <p:cNvSpPr>
            <a:spLocks noChangeShapeType="1"/>
          </p:cNvSpPr>
          <p:nvPr/>
        </p:nvSpPr>
        <p:spPr bwMode="auto">
          <a:xfrm>
            <a:off x="914400" y="4648200"/>
            <a:ext cx="7315200" cy="0"/>
          </a:xfrm>
          <a:prstGeom prst="line">
            <a:avLst/>
          </a:prstGeom>
          <a:noFill/>
          <a:ln w="9525">
            <a:solidFill>
              <a:schemeClr val="tx1"/>
            </a:solidFill>
            <a:round/>
            <a:headEnd/>
            <a:tailEnd/>
          </a:ln>
        </p:spPr>
        <p:txBody>
          <a:bodyPr wrap="none" anchor="ctr"/>
          <a:lstStyle/>
          <a:p>
            <a:endParaRPr lang="en-US"/>
          </a:p>
        </p:txBody>
      </p:sp>
      <p:sp>
        <p:nvSpPr>
          <p:cNvPr id="13322" name="Line 9"/>
          <p:cNvSpPr>
            <a:spLocks noChangeShapeType="1"/>
          </p:cNvSpPr>
          <p:nvPr/>
        </p:nvSpPr>
        <p:spPr bwMode="auto">
          <a:xfrm>
            <a:off x="914400" y="4953000"/>
            <a:ext cx="7315200" cy="0"/>
          </a:xfrm>
          <a:prstGeom prst="line">
            <a:avLst/>
          </a:prstGeom>
          <a:noFill/>
          <a:ln w="9525">
            <a:solidFill>
              <a:schemeClr val="tx1"/>
            </a:solidFill>
            <a:round/>
            <a:headEnd/>
            <a:tailEnd/>
          </a:ln>
        </p:spPr>
        <p:txBody>
          <a:bodyPr wrap="none" anchor="ctr"/>
          <a:lstStyle/>
          <a:p>
            <a:endParaRPr lang="en-US"/>
          </a:p>
        </p:txBody>
      </p:sp>
      <p:sp>
        <p:nvSpPr>
          <p:cNvPr id="13323" name="Line 10"/>
          <p:cNvSpPr>
            <a:spLocks noChangeShapeType="1"/>
          </p:cNvSpPr>
          <p:nvPr/>
        </p:nvSpPr>
        <p:spPr bwMode="auto">
          <a:xfrm>
            <a:off x="914400" y="5257800"/>
            <a:ext cx="7315200" cy="0"/>
          </a:xfrm>
          <a:prstGeom prst="line">
            <a:avLst/>
          </a:prstGeom>
          <a:noFill/>
          <a:ln w="9525">
            <a:solidFill>
              <a:schemeClr val="tx1"/>
            </a:solidFill>
            <a:round/>
            <a:headEnd/>
            <a:tailEnd/>
          </a:ln>
        </p:spPr>
        <p:txBody>
          <a:bodyPr wrap="none" anchor="ctr"/>
          <a:lstStyle/>
          <a:p>
            <a:endParaRPr lang="en-US"/>
          </a:p>
        </p:txBody>
      </p:sp>
      <p:sp>
        <p:nvSpPr>
          <p:cNvPr id="13324" name="Line 11"/>
          <p:cNvSpPr>
            <a:spLocks noChangeShapeType="1"/>
          </p:cNvSpPr>
          <p:nvPr/>
        </p:nvSpPr>
        <p:spPr bwMode="auto">
          <a:xfrm>
            <a:off x="914400" y="5562600"/>
            <a:ext cx="7315200" cy="0"/>
          </a:xfrm>
          <a:prstGeom prst="line">
            <a:avLst/>
          </a:prstGeom>
          <a:noFill/>
          <a:ln w="9525">
            <a:solidFill>
              <a:schemeClr val="tx1"/>
            </a:solidFill>
            <a:round/>
            <a:headEnd/>
            <a:tailEnd/>
          </a:ln>
        </p:spPr>
        <p:txBody>
          <a:bodyPr wrap="none" anchor="ctr"/>
          <a:lstStyle/>
          <a:p>
            <a:endParaRPr lang="en-US"/>
          </a:p>
        </p:txBody>
      </p:sp>
      <p:sp>
        <p:nvSpPr>
          <p:cNvPr id="13325" name="Line 12"/>
          <p:cNvSpPr>
            <a:spLocks noChangeShapeType="1"/>
          </p:cNvSpPr>
          <p:nvPr/>
        </p:nvSpPr>
        <p:spPr bwMode="auto">
          <a:xfrm>
            <a:off x="914400" y="5867400"/>
            <a:ext cx="7315200" cy="0"/>
          </a:xfrm>
          <a:prstGeom prst="line">
            <a:avLst/>
          </a:prstGeom>
          <a:noFill/>
          <a:ln w="9525">
            <a:solidFill>
              <a:schemeClr val="tx1"/>
            </a:solidFill>
            <a:round/>
            <a:headEnd/>
            <a:tailEnd/>
          </a:ln>
        </p:spPr>
        <p:txBody>
          <a:bodyPr wrap="none" anchor="ctr"/>
          <a:lstStyle/>
          <a:p>
            <a:endParaRPr lang="en-US"/>
          </a:p>
        </p:txBody>
      </p:sp>
      <p:sp>
        <p:nvSpPr>
          <p:cNvPr id="13326" name="Line 13"/>
          <p:cNvSpPr>
            <a:spLocks noChangeShapeType="1"/>
          </p:cNvSpPr>
          <p:nvPr/>
        </p:nvSpPr>
        <p:spPr bwMode="auto">
          <a:xfrm>
            <a:off x="914400" y="6172200"/>
            <a:ext cx="7315200" cy="0"/>
          </a:xfrm>
          <a:prstGeom prst="line">
            <a:avLst/>
          </a:prstGeom>
          <a:noFill/>
          <a:ln w="9525">
            <a:solidFill>
              <a:schemeClr val="tx1"/>
            </a:solidFill>
            <a:round/>
            <a:headEnd/>
            <a:tailEnd/>
          </a:ln>
        </p:spPr>
        <p:txBody>
          <a:bodyPr wrap="none" anchor="ctr"/>
          <a:lstStyle/>
          <a:p>
            <a:endParaRPr lang="en-US"/>
          </a:p>
        </p:txBody>
      </p:sp>
      <p:sp>
        <p:nvSpPr>
          <p:cNvPr id="13327" name="Line 14"/>
          <p:cNvSpPr>
            <a:spLocks noChangeShapeType="1"/>
          </p:cNvSpPr>
          <p:nvPr/>
        </p:nvSpPr>
        <p:spPr bwMode="auto">
          <a:xfrm>
            <a:off x="3429000" y="3886200"/>
            <a:ext cx="0" cy="2362200"/>
          </a:xfrm>
          <a:prstGeom prst="line">
            <a:avLst/>
          </a:prstGeom>
          <a:noFill/>
          <a:ln w="25400">
            <a:solidFill>
              <a:schemeClr val="bg2"/>
            </a:solidFill>
            <a:round/>
            <a:headEnd/>
            <a:tailEnd/>
          </a:ln>
        </p:spPr>
        <p:txBody>
          <a:bodyPr wrap="none" anchor="ctr"/>
          <a:lstStyle/>
          <a:p>
            <a:endParaRPr lang="en-US"/>
          </a:p>
        </p:txBody>
      </p:sp>
      <p:sp>
        <p:nvSpPr>
          <p:cNvPr id="13328" name="Line 15"/>
          <p:cNvSpPr>
            <a:spLocks noChangeShapeType="1"/>
          </p:cNvSpPr>
          <p:nvPr/>
        </p:nvSpPr>
        <p:spPr bwMode="auto">
          <a:xfrm>
            <a:off x="5943600" y="3886200"/>
            <a:ext cx="0" cy="2362200"/>
          </a:xfrm>
          <a:prstGeom prst="line">
            <a:avLst/>
          </a:prstGeom>
          <a:noFill/>
          <a:ln w="25400">
            <a:solidFill>
              <a:schemeClr val="bg2"/>
            </a:solidFill>
            <a:round/>
            <a:headEnd/>
            <a:tailEnd/>
          </a:ln>
        </p:spPr>
        <p:txBody>
          <a:bodyPr wrap="none" anchor="ctr"/>
          <a:lstStyle/>
          <a:p>
            <a:endParaRPr lang="en-US"/>
          </a:p>
        </p:txBody>
      </p:sp>
      <p:sp>
        <p:nvSpPr>
          <p:cNvPr id="13329" name="Text Box 16"/>
          <p:cNvSpPr txBox="1">
            <a:spLocks noChangeArrowheads="1"/>
          </p:cNvSpPr>
          <p:nvPr/>
        </p:nvSpPr>
        <p:spPr bwMode="auto">
          <a:xfrm>
            <a:off x="1911350" y="3848100"/>
            <a:ext cx="322263" cy="519113"/>
          </a:xfrm>
          <a:prstGeom prst="rect">
            <a:avLst/>
          </a:prstGeom>
          <a:noFill/>
          <a:ln w="9525" algn="ctr">
            <a:noFill/>
            <a:miter lim="800000"/>
            <a:headEnd/>
            <a:tailEnd/>
          </a:ln>
        </p:spPr>
        <p:txBody>
          <a:bodyPr wrap="none">
            <a:spAutoFit/>
          </a:bodyPr>
          <a:lstStyle/>
          <a:p>
            <a:pPr algn="ctr"/>
            <a:r>
              <a:rPr lang="en-US" sz="2800"/>
              <a:t>I</a:t>
            </a:r>
          </a:p>
        </p:txBody>
      </p:sp>
      <p:sp>
        <p:nvSpPr>
          <p:cNvPr id="13330" name="Text Box 17"/>
          <p:cNvSpPr txBox="1">
            <a:spLocks noChangeArrowheads="1"/>
          </p:cNvSpPr>
          <p:nvPr/>
        </p:nvSpPr>
        <p:spPr bwMode="auto">
          <a:xfrm>
            <a:off x="4387850" y="3848100"/>
            <a:ext cx="441325" cy="519113"/>
          </a:xfrm>
          <a:prstGeom prst="rect">
            <a:avLst/>
          </a:prstGeom>
          <a:noFill/>
          <a:ln w="9525" algn="ctr">
            <a:noFill/>
            <a:miter lim="800000"/>
            <a:headEnd/>
            <a:tailEnd/>
          </a:ln>
        </p:spPr>
        <p:txBody>
          <a:bodyPr wrap="none">
            <a:spAutoFit/>
          </a:bodyPr>
          <a:lstStyle/>
          <a:p>
            <a:pPr algn="ctr"/>
            <a:r>
              <a:rPr lang="en-US" sz="2800"/>
              <a:t>V</a:t>
            </a:r>
          </a:p>
        </p:txBody>
      </p:sp>
      <p:sp>
        <p:nvSpPr>
          <p:cNvPr id="13331" name="Text Box 18"/>
          <p:cNvSpPr txBox="1">
            <a:spLocks noChangeArrowheads="1"/>
          </p:cNvSpPr>
          <p:nvPr/>
        </p:nvSpPr>
        <p:spPr bwMode="auto">
          <a:xfrm>
            <a:off x="6918325" y="3835400"/>
            <a:ext cx="401638" cy="519113"/>
          </a:xfrm>
          <a:prstGeom prst="rect">
            <a:avLst/>
          </a:prstGeom>
          <a:noFill/>
          <a:ln w="9525" algn="ctr">
            <a:noFill/>
            <a:miter lim="800000"/>
            <a:headEnd/>
            <a:tailEnd/>
          </a:ln>
        </p:spPr>
        <p:txBody>
          <a:bodyPr wrap="none">
            <a:spAutoFit/>
          </a:bodyPr>
          <a:lstStyle/>
          <a:p>
            <a:pPr algn="ctr"/>
            <a:r>
              <a:rPr lang="en-US" sz="2800"/>
              <a:t>F</a:t>
            </a:r>
          </a:p>
        </p:txBody>
      </p:sp>
      <p:sp>
        <p:nvSpPr>
          <p:cNvPr id="976915" name="Text Box 19"/>
          <p:cNvSpPr txBox="1">
            <a:spLocks noChangeArrowheads="1"/>
          </p:cNvSpPr>
          <p:nvPr/>
        </p:nvSpPr>
        <p:spPr bwMode="auto">
          <a:xfrm>
            <a:off x="1600200" y="4632325"/>
            <a:ext cx="1268413" cy="396875"/>
          </a:xfrm>
          <a:prstGeom prst="rect">
            <a:avLst/>
          </a:prstGeom>
          <a:noFill/>
          <a:ln w="9525" algn="ctr">
            <a:noFill/>
            <a:miter lim="800000"/>
            <a:headEnd/>
            <a:tailEnd/>
          </a:ln>
        </p:spPr>
        <p:txBody>
          <a:bodyPr wrap="none">
            <a:spAutoFit/>
          </a:bodyPr>
          <a:lstStyle/>
          <a:p>
            <a:r>
              <a:rPr lang="en-US" sz="2000" i="1"/>
              <a:t>Cinderella</a:t>
            </a:r>
          </a:p>
        </p:txBody>
      </p:sp>
      <p:sp>
        <p:nvSpPr>
          <p:cNvPr id="976916" name="Text Box 20"/>
          <p:cNvSpPr txBox="1">
            <a:spLocks noChangeArrowheads="1"/>
          </p:cNvSpPr>
          <p:nvPr/>
        </p:nvSpPr>
        <p:spPr bwMode="auto">
          <a:xfrm>
            <a:off x="1631950" y="4943475"/>
            <a:ext cx="1027113" cy="396875"/>
          </a:xfrm>
          <a:prstGeom prst="rect">
            <a:avLst/>
          </a:prstGeom>
          <a:noFill/>
          <a:ln w="9525" algn="ctr">
            <a:noFill/>
            <a:miter lim="800000"/>
            <a:headEnd/>
            <a:tailEnd/>
          </a:ln>
        </p:spPr>
        <p:txBody>
          <a:bodyPr wrap="none">
            <a:spAutoFit/>
          </a:bodyPr>
          <a:lstStyle/>
          <a:p>
            <a:r>
              <a:rPr lang="en-US" sz="2000"/>
              <a:t>fairytale</a:t>
            </a:r>
          </a:p>
        </p:txBody>
      </p:sp>
      <p:sp>
        <p:nvSpPr>
          <p:cNvPr id="976917" name="Text Box 21"/>
          <p:cNvSpPr txBox="1">
            <a:spLocks noChangeArrowheads="1"/>
          </p:cNvSpPr>
          <p:nvPr/>
        </p:nvSpPr>
        <p:spPr bwMode="auto">
          <a:xfrm>
            <a:off x="1301750" y="5241925"/>
            <a:ext cx="1852613" cy="396875"/>
          </a:xfrm>
          <a:prstGeom prst="rect">
            <a:avLst/>
          </a:prstGeom>
          <a:noFill/>
          <a:ln w="9525" algn="ctr">
            <a:noFill/>
            <a:miter lim="800000"/>
            <a:headEnd/>
            <a:tailEnd/>
          </a:ln>
        </p:spPr>
        <p:txBody>
          <a:bodyPr wrap="none">
            <a:spAutoFit/>
          </a:bodyPr>
          <a:lstStyle/>
          <a:p>
            <a:r>
              <a:rPr lang="en-US" sz="2000"/>
              <a:t>Brothers Grimm</a:t>
            </a:r>
          </a:p>
        </p:txBody>
      </p:sp>
      <p:sp>
        <p:nvSpPr>
          <p:cNvPr id="13335" name="Rectangle 22"/>
          <p:cNvSpPr>
            <a:spLocks noGrp="1" noChangeArrowheads="1"/>
          </p:cNvSpPr>
          <p:nvPr>
            <p:ph type="title"/>
          </p:nvPr>
        </p:nvSpPr>
        <p:spPr>
          <a:xfrm>
            <a:off x="457200" y="228600"/>
            <a:ext cx="8229600" cy="685800"/>
          </a:xfrm>
        </p:spPr>
        <p:txBody>
          <a:bodyPr/>
          <a:lstStyle/>
          <a:p>
            <a:pPr eaLnBrk="1" hangingPunct="1"/>
            <a:r>
              <a:rPr lang="en-US" dirty="0" smtClean="0"/>
              <a:t>Identify Item</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76915"/>
                                        </p:tgtEl>
                                        <p:attrNameLst>
                                          <p:attrName>style.visibility</p:attrName>
                                        </p:attrNameLst>
                                      </p:cBhvr>
                                      <p:to>
                                        <p:strVal val="visible"/>
                                      </p:to>
                                    </p:set>
                                    <p:animEffect transition="in" filter="dissolve">
                                      <p:cBhvr>
                                        <p:cTn id="7" dur="500"/>
                                        <p:tgtEl>
                                          <p:spTgt spid="9769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76916"/>
                                        </p:tgtEl>
                                        <p:attrNameLst>
                                          <p:attrName>style.visibility</p:attrName>
                                        </p:attrNameLst>
                                      </p:cBhvr>
                                      <p:to>
                                        <p:strVal val="visible"/>
                                      </p:to>
                                    </p:set>
                                    <p:animEffect transition="in" filter="dissolve">
                                      <p:cBhvr>
                                        <p:cTn id="12" dur="500"/>
                                        <p:tgtEl>
                                          <p:spTgt spid="97691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76917"/>
                                        </p:tgtEl>
                                        <p:attrNameLst>
                                          <p:attrName>style.visibility</p:attrName>
                                        </p:attrNameLst>
                                      </p:cBhvr>
                                      <p:to>
                                        <p:strVal val="visible"/>
                                      </p:to>
                                    </p:set>
                                    <p:animEffect transition="in" filter="dissolve">
                                      <p:cBhvr>
                                        <p:cTn id="17" dur="500"/>
                                        <p:tgtEl>
                                          <p:spTgt spid="9769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6915" grpId="0"/>
      <p:bldP spid="976916" grpId="0"/>
      <p:bldP spid="9769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2"/>
          <p:cNvSpPr>
            <a:spLocks noGrp="1"/>
          </p:cNvSpPr>
          <p:nvPr>
            <p:ph type="sldNum" sz="quarter" idx="12"/>
          </p:nvPr>
        </p:nvSpPr>
        <p:spPr>
          <a:xfrm>
            <a:off x="6172200" y="6191250"/>
            <a:ext cx="2476500" cy="476250"/>
          </a:xfrm>
          <a:prstGeom prst="rect">
            <a:avLst/>
          </a:prstGeom>
          <a:noFill/>
        </p:spPr>
        <p:txBody>
          <a:bodyPr anchorCtr="0"/>
          <a:lstStyle/>
          <a:p>
            <a:pPr algn="r">
              <a:defRPr/>
            </a:pPr>
            <a:fld id="{57930124-1F01-43AA-ACF9-8B003F84CA27}" type="slidenum">
              <a:rPr lang="en-US" smtClean="0">
                <a:solidFill>
                  <a:schemeClr val="tx2"/>
                </a:solidFill>
                <a:latin typeface="Arial" pitchFamily="34" charset="0"/>
                <a:ea typeface="+mn-ea"/>
                <a:cs typeface="+mn-cs"/>
              </a:rPr>
              <a:pPr algn="r">
                <a:defRPr/>
              </a:pPr>
              <a:t>9</a:t>
            </a:fld>
            <a:endParaRPr lang="en-US" smtClean="0">
              <a:solidFill>
                <a:schemeClr val="tx2"/>
              </a:solidFill>
              <a:latin typeface="Arial" pitchFamily="34" charset="0"/>
              <a:ea typeface="+mn-ea"/>
              <a:cs typeface="+mn-cs"/>
            </a:endParaRPr>
          </a:p>
        </p:txBody>
      </p:sp>
      <p:sp>
        <p:nvSpPr>
          <p:cNvPr id="14339" name="Rectangle 2"/>
          <p:cNvSpPr>
            <a:spLocks noChangeArrowheads="1"/>
          </p:cNvSpPr>
          <p:nvPr/>
        </p:nvSpPr>
        <p:spPr bwMode="auto">
          <a:xfrm>
            <a:off x="3581400" y="1752600"/>
            <a:ext cx="2057400" cy="19050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4340" name="Text Box 3"/>
          <p:cNvSpPr txBox="1">
            <a:spLocks noChangeArrowheads="1"/>
          </p:cNvSpPr>
          <p:nvPr/>
        </p:nvSpPr>
        <p:spPr bwMode="auto">
          <a:xfrm>
            <a:off x="838200" y="2600325"/>
            <a:ext cx="184150" cy="396875"/>
          </a:xfrm>
          <a:prstGeom prst="rect">
            <a:avLst/>
          </a:prstGeom>
          <a:noFill/>
          <a:ln w="9525" algn="ctr">
            <a:noFill/>
            <a:miter lim="800000"/>
            <a:headEnd/>
            <a:tailEnd/>
          </a:ln>
        </p:spPr>
        <p:txBody>
          <a:bodyPr wrap="none">
            <a:spAutoFit/>
          </a:bodyPr>
          <a:lstStyle/>
          <a:p>
            <a:pPr algn="ctr"/>
            <a:endParaRPr lang="en-US" sz="2000"/>
          </a:p>
        </p:txBody>
      </p:sp>
      <p:sp>
        <p:nvSpPr>
          <p:cNvPr id="14341" name="Text Box 4"/>
          <p:cNvSpPr txBox="1">
            <a:spLocks noChangeArrowheads="1"/>
          </p:cNvSpPr>
          <p:nvPr/>
        </p:nvSpPr>
        <p:spPr bwMode="auto">
          <a:xfrm>
            <a:off x="3581400" y="1785938"/>
            <a:ext cx="1981200" cy="396875"/>
          </a:xfrm>
          <a:prstGeom prst="rect">
            <a:avLst/>
          </a:prstGeom>
          <a:noFill/>
          <a:ln w="9525" algn="ctr">
            <a:noFill/>
            <a:miter lim="800000"/>
            <a:headEnd/>
            <a:tailEnd/>
          </a:ln>
        </p:spPr>
        <p:txBody>
          <a:bodyPr>
            <a:spAutoFit/>
          </a:bodyPr>
          <a:lstStyle/>
          <a:p>
            <a:pPr algn="ctr"/>
            <a:r>
              <a:rPr lang="en-US" sz="2000"/>
              <a:t>Verb It!</a:t>
            </a:r>
          </a:p>
        </p:txBody>
      </p:sp>
      <p:sp>
        <p:nvSpPr>
          <p:cNvPr id="14342" name="Line 5"/>
          <p:cNvSpPr>
            <a:spLocks noChangeShapeType="1"/>
          </p:cNvSpPr>
          <p:nvPr/>
        </p:nvSpPr>
        <p:spPr bwMode="auto">
          <a:xfrm>
            <a:off x="3581400" y="2133600"/>
            <a:ext cx="2057400" cy="0"/>
          </a:xfrm>
          <a:prstGeom prst="line">
            <a:avLst/>
          </a:prstGeom>
          <a:noFill/>
          <a:ln w="9525">
            <a:solidFill>
              <a:schemeClr val="tx1"/>
            </a:solidFill>
            <a:round/>
            <a:headEnd/>
            <a:tailEnd/>
          </a:ln>
        </p:spPr>
        <p:txBody>
          <a:bodyPr wrap="none" anchor="ctr"/>
          <a:lstStyle/>
          <a:p>
            <a:endParaRPr lang="en-US"/>
          </a:p>
        </p:txBody>
      </p:sp>
      <p:sp>
        <p:nvSpPr>
          <p:cNvPr id="14343" name="Rectangle 6"/>
          <p:cNvSpPr>
            <a:spLocks noChangeArrowheads="1"/>
          </p:cNvSpPr>
          <p:nvPr/>
        </p:nvSpPr>
        <p:spPr bwMode="auto">
          <a:xfrm>
            <a:off x="914400" y="3733800"/>
            <a:ext cx="7315200" cy="2362200"/>
          </a:xfrm>
          <a:prstGeom prst="rect">
            <a:avLst/>
          </a:prstGeom>
          <a:solidFill>
            <a:srgbClr val="FFFFFF"/>
          </a:solidFill>
          <a:ln w="9525" algn="ctr">
            <a:solidFill>
              <a:schemeClr val="tx1"/>
            </a:solidFill>
            <a:miter lim="800000"/>
            <a:headEnd/>
            <a:tailEnd/>
          </a:ln>
        </p:spPr>
        <p:txBody>
          <a:bodyPr wrap="none" anchor="ctr"/>
          <a:lstStyle/>
          <a:p>
            <a:pPr algn="ctr"/>
            <a:endParaRPr lang="en-US" sz="2000"/>
          </a:p>
        </p:txBody>
      </p:sp>
      <p:sp>
        <p:nvSpPr>
          <p:cNvPr id="14344" name="Line 7"/>
          <p:cNvSpPr>
            <a:spLocks noChangeShapeType="1"/>
          </p:cNvSpPr>
          <p:nvPr/>
        </p:nvSpPr>
        <p:spPr bwMode="auto">
          <a:xfrm>
            <a:off x="914400" y="4495800"/>
            <a:ext cx="7315200" cy="0"/>
          </a:xfrm>
          <a:prstGeom prst="line">
            <a:avLst/>
          </a:prstGeom>
          <a:noFill/>
          <a:ln w="9525">
            <a:solidFill>
              <a:schemeClr val="tx1"/>
            </a:solidFill>
            <a:round/>
            <a:headEnd/>
            <a:tailEnd/>
          </a:ln>
        </p:spPr>
        <p:txBody>
          <a:bodyPr wrap="none" anchor="ctr"/>
          <a:lstStyle/>
          <a:p>
            <a:endParaRPr lang="en-US"/>
          </a:p>
        </p:txBody>
      </p:sp>
      <p:sp>
        <p:nvSpPr>
          <p:cNvPr id="14345" name="Line 8"/>
          <p:cNvSpPr>
            <a:spLocks noChangeShapeType="1"/>
          </p:cNvSpPr>
          <p:nvPr/>
        </p:nvSpPr>
        <p:spPr bwMode="auto">
          <a:xfrm>
            <a:off x="914400" y="4800600"/>
            <a:ext cx="7315200" cy="0"/>
          </a:xfrm>
          <a:prstGeom prst="line">
            <a:avLst/>
          </a:prstGeom>
          <a:noFill/>
          <a:ln w="9525">
            <a:solidFill>
              <a:schemeClr val="tx1"/>
            </a:solidFill>
            <a:round/>
            <a:headEnd/>
            <a:tailEnd/>
          </a:ln>
        </p:spPr>
        <p:txBody>
          <a:bodyPr wrap="none" anchor="ctr"/>
          <a:lstStyle/>
          <a:p>
            <a:endParaRPr lang="en-US"/>
          </a:p>
        </p:txBody>
      </p:sp>
      <p:sp>
        <p:nvSpPr>
          <p:cNvPr id="14346" name="Line 9"/>
          <p:cNvSpPr>
            <a:spLocks noChangeShapeType="1"/>
          </p:cNvSpPr>
          <p:nvPr/>
        </p:nvSpPr>
        <p:spPr bwMode="auto">
          <a:xfrm>
            <a:off x="914400" y="5105400"/>
            <a:ext cx="7315200" cy="0"/>
          </a:xfrm>
          <a:prstGeom prst="line">
            <a:avLst/>
          </a:prstGeom>
          <a:noFill/>
          <a:ln w="9525">
            <a:solidFill>
              <a:schemeClr val="tx1"/>
            </a:solidFill>
            <a:round/>
            <a:headEnd/>
            <a:tailEnd/>
          </a:ln>
        </p:spPr>
        <p:txBody>
          <a:bodyPr wrap="none" anchor="ctr"/>
          <a:lstStyle/>
          <a:p>
            <a:endParaRPr lang="en-US"/>
          </a:p>
        </p:txBody>
      </p:sp>
      <p:sp>
        <p:nvSpPr>
          <p:cNvPr id="14347" name="Line 10"/>
          <p:cNvSpPr>
            <a:spLocks noChangeShapeType="1"/>
          </p:cNvSpPr>
          <p:nvPr/>
        </p:nvSpPr>
        <p:spPr bwMode="auto">
          <a:xfrm>
            <a:off x="914400" y="5410200"/>
            <a:ext cx="7315200" cy="0"/>
          </a:xfrm>
          <a:prstGeom prst="line">
            <a:avLst/>
          </a:prstGeom>
          <a:noFill/>
          <a:ln w="9525">
            <a:solidFill>
              <a:schemeClr val="tx1"/>
            </a:solidFill>
            <a:round/>
            <a:headEnd/>
            <a:tailEnd/>
          </a:ln>
        </p:spPr>
        <p:txBody>
          <a:bodyPr wrap="none" anchor="ctr"/>
          <a:lstStyle/>
          <a:p>
            <a:endParaRPr lang="en-US"/>
          </a:p>
        </p:txBody>
      </p:sp>
      <p:sp>
        <p:nvSpPr>
          <p:cNvPr id="14348" name="Line 11"/>
          <p:cNvSpPr>
            <a:spLocks noChangeShapeType="1"/>
          </p:cNvSpPr>
          <p:nvPr/>
        </p:nvSpPr>
        <p:spPr bwMode="auto">
          <a:xfrm>
            <a:off x="914400" y="5715000"/>
            <a:ext cx="7315200" cy="0"/>
          </a:xfrm>
          <a:prstGeom prst="line">
            <a:avLst/>
          </a:prstGeom>
          <a:noFill/>
          <a:ln w="9525">
            <a:solidFill>
              <a:schemeClr val="tx1"/>
            </a:solidFill>
            <a:round/>
            <a:headEnd/>
            <a:tailEnd/>
          </a:ln>
        </p:spPr>
        <p:txBody>
          <a:bodyPr wrap="none" anchor="ctr"/>
          <a:lstStyle/>
          <a:p>
            <a:endParaRPr lang="en-US"/>
          </a:p>
        </p:txBody>
      </p:sp>
      <p:sp>
        <p:nvSpPr>
          <p:cNvPr id="14349" name="Line 12"/>
          <p:cNvSpPr>
            <a:spLocks noChangeShapeType="1"/>
          </p:cNvSpPr>
          <p:nvPr/>
        </p:nvSpPr>
        <p:spPr bwMode="auto">
          <a:xfrm>
            <a:off x="914400" y="6019800"/>
            <a:ext cx="7315200" cy="0"/>
          </a:xfrm>
          <a:prstGeom prst="line">
            <a:avLst/>
          </a:prstGeom>
          <a:noFill/>
          <a:ln w="9525">
            <a:solidFill>
              <a:schemeClr val="tx1"/>
            </a:solidFill>
            <a:round/>
            <a:headEnd/>
            <a:tailEnd/>
          </a:ln>
        </p:spPr>
        <p:txBody>
          <a:bodyPr wrap="none" anchor="ctr"/>
          <a:lstStyle/>
          <a:p>
            <a:endParaRPr lang="en-US"/>
          </a:p>
        </p:txBody>
      </p:sp>
      <p:sp>
        <p:nvSpPr>
          <p:cNvPr id="14350" name="Line 13"/>
          <p:cNvSpPr>
            <a:spLocks noChangeShapeType="1"/>
          </p:cNvSpPr>
          <p:nvPr/>
        </p:nvSpPr>
        <p:spPr bwMode="auto">
          <a:xfrm>
            <a:off x="3276600" y="3733800"/>
            <a:ext cx="0" cy="2362200"/>
          </a:xfrm>
          <a:prstGeom prst="line">
            <a:avLst/>
          </a:prstGeom>
          <a:noFill/>
          <a:ln w="25400">
            <a:solidFill>
              <a:schemeClr val="bg2"/>
            </a:solidFill>
            <a:round/>
            <a:headEnd/>
            <a:tailEnd/>
          </a:ln>
        </p:spPr>
        <p:txBody>
          <a:bodyPr wrap="none" anchor="ctr"/>
          <a:lstStyle/>
          <a:p>
            <a:endParaRPr lang="en-US"/>
          </a:p>
        </p:txBody>
      </p:sp>
      <p:sp>
        <p:nvSpPr>
          <p:cNvPr id="14351" name="Line 14"/>
          <p:cNvSpPr>
            <a:spLocks noChangeShapeType="1"/>
          </p:cNvSpPr>
          <p:nvPr/>
        </p:nvSpPr>
        <p:spPr bwMode="auto">
          <a:xfrm>
            <a:off x="5943600" y="3733800"/>
            <a:ext cx="0" cy="2362200"/>
          </a:xfrm>
          <a:prstGeom prst="line">
            <a:avLst/>
          </a:prstGeom>
          <a:noFill/>
          <a:ln w="25400">
            <a:solidFill>
              <a:schemeClr val="bg2"/>
            </a:solidFill>
            <a:round/>
            <a:headEnd/>
            <a:tailEnd/>
          </a:ln>
        </p:spPr>
        <p:txBody>
          <a:bodyPr wrap="none" anchor="ctr"/>
          <a:lstStyle/>
          <a:p>
            <a:endParaRPr lang="en-US"/>
          </a:p>
        </p:txBody>
      </p:sp>
      <p:sp>
        <p:nvSpPr>
          <p:cNvPr id="14352" name="Text Box 15"/>
          <p:cNvSpPr txBox="1">
            <a:spLocks noChangeArrowheads="1"/>
          </p:cNvSpPr>
          <p:nvPr/>
        </p:nvSpPr>
        <p:spPr bwMode="auto">
          <a:xfrm>
            <a:off x="1911350" y="3695700"/>
            <a:ext cx="322263" cy="519113"/>
          </a:xfrm>
          <a:prstGeom prst="rect">
            <a:avLst/>
          </a:prstGeom>
          <a:noFill/>
          <a:ln w="9525" algn="ctr">
            <a:noFill/>
            <a:miter lim="800000"/>
            <a:headEnd/>
            <a:tailEnd/>
          </a:ln>
        </p:spPr>
        <p:txBody>
          <a:bodyPr wrap="none">
            <a:spAutoFit/>
          </a:bodyPr>
          <a:lstStyle/>
          <a:p>
            <a:pPr algn="ctr"/>
            <a:r>
              <a:rPr lang="en-US" sz="2800"/>
              <a:t>I</a:t>
            </a:r>
          </a:p>
        </p:txBody>
      </p:sp>
      <p:sp>
        <p:nvSpPr>
          <p:cNvPr id="14353" name="Text Box 16"/>
          <p:cNvSpPr txBox="1">
            <a:spLocks noChangeArrowheads="1"/>
          </p:cNvSpPr>
          <p:nvPr/>
        </p:nvSpPr>
        <p:spPr bwMode="auto">
          <a:xfrm>
            <a:off x="4387850" y="3695700"/>
            <a:ext cx="441325" cy="519113"/>
          </a:xfrm>
          <a:prstGeom prst="rect">
            <a:avLst/>
          </a:prstGeom>
          <a:noFill/>
          <a:ln w="9525" algn="ctr">
            <a:noFill/>
            <a:miter lim="800000"/>
            <a:headEnd/>
            <a:tailEnd/>
          </a:ln>
        </p:spPr>
        <p:txBody>
          <a:bodyPr wrap="none">
            <a:spAutoFit/>
          </a:bodyPr>
          <a:lstStyle/>
          <a:p>
            <a:pPr algn="ctr"/>
            <a:r>
              <a:rPr lang="en-US" sz="2800"/>
              <a:t>V</a:t>
            </a:r>
          </a:p>
        </p:txBody>
      </p:sp>
      <p:sp>
        <p:nvSpPr>
          <p:cNvPr id="14354" name="Text Box 17"/>
          <p:cNvSpPr txBox="1">
            <a:spLocks noChangeArrowheads="1"/>
          </p:cNvSpPr>
          <p:nvPr/>
        </p:nvSpPr>
        <p:spPr bwMode="auto">
          <a:xfrm>
            <a:off x="6910388" y="3695700"/>
            <a:ext cx="401637" cy="519113"/>
          </a:xfrm>
          <a:prstGeom prst="rect">
            <a:avLst/>
          </a:prstGeom>
          <a:noFill/>
          <a:ln w="9525" algn="ctr">
            <a:noFill/>
            <a:miter lim="800000"/>
            <a:headEnd/>
            <a:tailEnd/>
          </a:ln>
        </p:spPr>
        <p:txBody>
          <a:bodyPr wrap="none">
            <a:spAutoFit/>
          </a:bodyPr>
          <a:lstStyle/>
          <a:p>
            <a:pPr algn="ctr"/>
            <a:r>
              <a:rPr lang="en-US" sz="2800"/>
              <a:t>F</a:t>
            </a:r>
          </a:p>
        </p:txBody>
      </p:sp>
      <p:sp>
        <p:nvSpPr>
          <p:cNvPr id="14355" name="Text Box 18"/>
          <p:cNvSpPr txBox="1">
            <a:spLocks noChangeArrowheads="1"/>
          </p:cNvSpPr>
          <p:nvPr/>
        </p:nvSpPr>
        <p:spPr bwMode="auto">
          <a:xfrm>
            <a:off x="3581400" y="2524125"/>
            <a:ext cx="2043113" cy="641350"/>
          </a:xfrm>
          <a:prstGeom prst="rect">
            <a:avLst/>
          </a:prstGeom>
          <a:noFill/>
          <a:ln w="9525" algn="ctr">
            <a:noFill/>
            <a:miter lim="800000"/>
            <a:headEnd/>
            <a:tailEnd/>
          </a:ln>
        </p:spPr>
        <p:txBody>
          <a:bodyPr wrap="none">
            <a:spAutoFit/>
          </a:bodyPr>
          <a:lstStyle/>
          <a:p>
            <a:r>
              <a:rPr lang="en-US" sz="2000"/>
              <a:t>ACTION WORD</a:t>
            </a:r>
          </a:p>
          <a:p>
            <a:pPr>
              <a:buFontTx/>
              <a:buChar char="•"/>
            </a:pPr>
            <a:endParaRPr lang="en-US"/>
          </a:p>
        </p:txBody>
      </p:sp>
      <p:sp>
        <p:nvSpPr>
          <p:cNvPr id="14356" name="Text Box 19"/>
          <p:cNvSpPr txBox="1">
            <a:spLocks noChangeArrowheads="1"/>
          </p:cNvSpPr>
          <p:nvPr/>
        </p:nvSpPr>
        <p:spPr bwMode="auto">
          <a:xfrm>
            <a:off x="1600200" y="4479925"/>
            <a:ext cx="1268413" cy="396875"/>
          </a:xfrm>
          <a:prstGeom prst="rect">
            <a:avLst/>
          </a:prstGeom>
          <a:noFill/>
          <a:ln w="9525" algn="ctr">
            <a:noFill/>
            <a:miter lim="800000"/>
            <a:headEnd/>
            <a:tailEnd/>
          </a:ln>
        </p:spPr>
        <p:txBody>
          <a:bodyPr wrap="none">
            <a:spAutoFit/>
          </a:bodyPr>
          <a:lstStyle/>
          <a:p>
            <a:r>
              <a:rPr lang="en-US" sz="2000" i="1"/>
              <a:t>Cinderella</a:t>
            </a:r>
          </a:p>
        </p:txBody>
      </p:sp>
      <p:sp>
        <p:nvSpPr>
          <p:cNvPr id="14357" name="Text Box 20"/>
          <p:cNvSpPr txBox="1">
            <a:spLocks noChangeArrowheads="1"/>
          </p:cNvSpPr>
          <p:nvPr/>
        </p:nvSpPr>
        <p:spPr bwMode="auto">
          <a:xfrm>
            <a:off x="1631950" y="4791075"/>
            <a:ext cx="1027113" cy="396875"/>
          </a:xfrm>
          <a:prstGeom prst="rect">
            <a:avLst/>
          </a:prstGeom>
          <a:noFill/>
          <a:ln w="9525" algn="ctr">
            <a:noFill/>
            <a:miter lim="800000"/>
            <a:headEnd/>
            <a:tailEnd/>
          </a:ln>
        </p:spPr>
        <p:txBody>
          <a:bodyPr wrap="none">
            <a:spAutoFit/>
          </a:bodyPr>
          <a:lstStyle/>
          <a:p>
            <a:r>
              <a:rPr lang="en-US" sz="2000"/>
              <a:t>fairytale</a:t>
            </a:r>
          </a:p>
        </p:txBody>
      </p:sp>
      <p:sp>
        <p:nvSpPr>
          <p:cNvPr id="14358" name="Text Box 21"/>
          <p:cNvSpPr txBox="1">
            <a:spLocks noChangeArrowheads="1"/>
          </p:cNvSpPr>
          <p:nvPr/>
        </p:nvSpPr>
        <p:spPr bwMode="auto">
          <a:xfrm>
            <a:off x="1301750" y="5089525"/>
            <a:ext cx="1852613" cy="396875"/>
          </a:xfrm>
          <a:prstGeom prst="rect">
            <a:avLst/>
          </a:prstGeom>
          <a:noFill/>
          <a:ln w="9525" algn="ctr">
            <a:noFill/>
            <a:miter lim="800000"/>
            <a:headEnd/>
            <a:tailEnd/>
          </a:ln>
        </p:spPr>
        <p:txBody>
          <a:bodyPr wrap="none">
            <a:spAutoFit/>
          </a:bodyPr>
          <a:lstStyle/>
          <a:p>
            <a:r>
              <a:rPr lang="en-US" sz="2000"/>
              <a:t>Brothers Grimm</a:t>
            </a:r>
          </a:p>
        </p:txBody>
      </p:sp>
      <p:sp>
        <p:nvSpPr>
          <p:cNvPr id="14359" name="Rectangle 22"/>
          <p:cNvSpPr>
            <a:spLocks noGrp="1" noChangeArrowheads="1"/>
          </p:cNvSpPr>
          <p:nvPr>
            <p:ph type="title"/>
          </p:nvPr>
        </p:nvSpPr>
        <p:spPr>
          <a:xfrm>
            <a:off x="457200" y="152400"/>
            <a:ext cx="8229600" cy="609600"/>
          </a:xfrm>
        </p:spPr>
        <p:txBody>
          <a:bodyPr/>
          <a:lstStyle/>
          <a:p>
            <a:pPr eaLnBrk="1" hangingPunct="1"/>
            <a:r>
              <a:rPr lang="en-US" dirty="0" smtClean="0"/>
              <a:t>Verb</a:t>
            </a:r>
          </a:p>
        </p:txBody>
      </p:sp>
    </p:spTree>
  </p:cSld>
  <p:clrMapOvr>
    <a:masterClrMapping/>
  </p:clrMapOvr>
  <p:transition spd="med">
    <p:dissolv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Expository Writing &amp;quot;&quot;/&gt;&lt;property id=&quot;20307&quot; value=&quot;256&quot;/&gt;&lt;/object&gt;&lt;object type=&quot;3&quot; unique_id=&quot;10509&quot;&gt;&lt;property id=&quot;20148&quot; value=&quot;5&quot;/&gt;&lt;property id=&quot;20300&quot; value=&quot;Slide 2 - &amp;quot;Objectives&amp;quot;&quot;/&gt;&lt;property id=&quot;20307&quot; value=&quot;270&quot;/&gt;&lt;/object&gt;&lt;object type=&quot;3&quot; unique_id=&quot;75522&quot;&gt;&lt;property id=&quot;20148&quot; value=&quot;5&quot;/&gt;&lt;property id=&quot;20300&quot; value=&quot;Slide 3 - &amp;quot;Writing a Summary  &amp;quot;&quot;/&gt;&lt;property id=&quot;20307&quot; value=&quot;371&quot;/&gt;&lt;/object&gt;&lt;object type=&quot;3&quot; unique_id=&quot;79781&quot;&gt;&lt;property id=&quot;20148&quot; value=&quot;5&quot;/&gt;&lt;property id=&quot;20300&quot; value=&quot;Slide 23 - &amp;quot;Great short answer&amp;quot;&quot;/&gt;&lt;property id=&quot;20307&quot; value=&quot;372&quot;/&gt;&lt;/object&gt;&lt;object type=&quot;3&quot; unique_id=&quot;82253&quot;&gt;&lt;property id=&quot;20148&quot; value=&quot;5&quot;/&gt;&lt;property id=&quot;20300&quot; value=&quot;Slide 30 - &amp;quot;Expository Writing  &amp;quot;&quot;/&gt;&lt;property id=&quot;20307&quot; value=&quot;403&quot;/&gt;&lt;/object&gt;&lt;object type=&quot;3&quot; unique_id=&quot;84331&quot;&gt;&lt;property id=&quot;20148&quot; value=&quot;5&quot;/&gt;&lt;property id=&quot;20300&quot; value=&quot;Slide 4 - &amp;quot;Why focus on the&amp;#x0D;&amp;#x0A;Summarizing Strategy?&amp;quot;&quot;/&gt;&lt;property id=&quot;20307&quot; value=&quot;404&quot;/&gt;&lt;/object&gt;&lt;object type=&quot;3&quot; unique_id=&quot;84332&quot;&gt;&lt;property id=&quot;20148&quot; value=&quot;5&quot;/&gt;&lt;property id=&quot;20300&quot; value=&quot;Slide 5&quot;/&gt;&lt;property id=&quot;20307&quot; value=&quot;405&quot;/&gt;&lt;/object&gt;&lt;object type=&quot;3&quot; unique_id=&quot;84333&quot;&gt;&lt;property id=&quot;20148&quot; value=&quot;5&quot;/&gt;&lt;property id=&quot;20300&quot; value=&quot;Slide 6 - &amp;quot;Four Step Summary Paragraph&amp;quot;&quot;/&gt;&lt;property id=&quot;20307&quot; value=&quot;406&quot;/&gt;&lt;/object&gt;&lt;object type=&quot;3&quot; unique_id=&quot;84334&quot;&gt;&lt;property id=&quot;20148&quot; value=&quot;5&quot;/&gt;&lt;property id=&quot;20300&quot; value=&quot;Slide 7 - &amp;quot;IVF Summary Topic Sentence&amp;#x0D;&amp;#x0A;Step 1&amp;quot;&quot;/&gt;&lt;property id=&quot;20307&quot; value=&quot;407&quot;/&gt;&lt;/object&gt;&lt;object type=&quot;3&quot; unique_id=&quot;84335&quot;&gt;&lt;property id=&quot;20148&quot; value=&quot;5&quot;/&gt;&lt;property id=&quot;20300&quot; value=&quot;Slide 8 - &amp;quot;Identify Item&amp;quot;&quot;/&gt;&lt;property id=&quot;20307&quot; value=&quot;408&quot;/&gt;&lt;/object&gt;&lt;object type=&quot;3&quot; unique_id=&quot;84336&quot;&gt;&lt;property id=&quot;20148&quot; value=&quot;5&quot;/&gt;&lt;property id=&quot;20300&quot; value=&quot;Slide 9 - &amp;quot;Verb&amp;quot;&quot;/&gt;&lt;property id=&quot;20307&quot; value=&quot;409&quot;/&gt;&lt;/object&gt;&lt;object type=&quot;3&quot; unique_id=&quot;84337&quot;&gt;&lt;property id=&quot;20148&quot; value=&quot;5&quot;/&gt;&lt;property id=&quot;20300&quot; value=&quot;Slide 10 - &amp;quot;Verb&amp;quot;&quot;/&gt;&lt;property id=&quot;20307&quot; value=&quot;410&quot;/&gt;&lt;/object&gt;&lt;object type=&quot;3&quot; unique_id=&quot;84338&quot;&gt;&lt;property id=&quot;20148&quot; value=&quot;5&quot;/&gt;&lt;property id=&quot;20300&quot; value=&quot;Slide 11 - &amp;quot;Finish Thought&amp;quot;&quot;/&gt;&lt;property id=&quot;20307&quot; value=&quot;411&quot;/&gt;&lt;/object&gt;&lt;object type=&quot;3&quot; unique_id=&quot;84339&quot;&gt;&lt;property id=&quot;20148&quot; value=&quot;5&quot;/&gt;&lt;property id=&quot;20300&quot; value=&quot;Slide 12 - &amp;quot;Write a Real Sentence&amp;#x0D;&amp;#x0A;Step 2&amp;quot;&quot;/&gt;&lt;property id=&quot;20307&quot; value=&quot;412&quot;/&gt;&lt;/object&gt;&lt;object type=&quot;3&quot; unique_id=&quot;84340&quot;&gt;&lt;property id=&quot;20148&quot; value=&quot;5&quot;/&gt;&lt;property id=&quot;20300&quot; value=&quot;Slide 13 - &amp;quot;Oral Summary Verbs&amp;quot;&quot;/&gt;&lt;property id=&quot;20307&quot; value=&quot;413&quot;/&gt;&lt;/object&gt;&lt;object type=&quot;3&quot; unique_id=&quot;84341&quot;&gt;&lt;property id=&quot;20148&quot; value=&quot;5&quot;/&gt;&lt;property id=&quot;20300&quot; value=&quot;Slide 14 - &amp;quot;Oral Summary Topic Sentences&amp;quot;&quot;/&gt;&lt;property id=&quot;20307&quot; value=&quot;414&quot;/&gt;&lt;/object&gt;&lt;object type=&quot;3&quot; unique_id=&quot;84342&quot;&gt;&lt;property id=&quot;20148&quot; value=&quot;5&quot;/&gt;&lt;property id=&quot;20300&quot; value=&quot;Slide 15 - &amp;quot;Fact Outline&amp;#x0D;&amp;#x0A;Step 3&amp;quot;&quot;/&gt;&lt;property id=&quot;20307&quot; value=&quot;415&quot;/&gt;&lt;/object&gt;&lt;object type=&quot;3&quot; unique_id=&quot;84343&quot;&gt;&lt;property id=&quot;20148&quot; value=&quot;5&quot;/&gt;&lt;property id=&quot;20300&quot; value=&quot;Slide 16 - &amp;quot;Summary Plan&amp;quot;&quot;/&gt;&lt;property id=&quot;20307&quot; value=&quot;416&quot;/&gt;&lt;/object&gt;&lt;object type=&quot;3&quot; unique_id=&quot;84344&quot;&gt;&lt;property id=&quot;20148&quot; value=&quot;5&quot;/&gt;&lt;property id=&quot;20300&quot; value=&quot;Slide 17 - &amp;quot;Cinderella:  A Summary&amp;quot;&quot;/&gt;&lt;property id=&quot;20307&quot; value=&quot;417&quot;/&gt;&lt;/object&gt;&lt;object type=&quot;3&quot; unique_id=&quot;84345&quot;&gt;&lt;property id=&quot;20148&quot; value=&quot;5&quot;/&gt;&lt;property id=&quot;20300&quot; value=&quot;Slide 18 - &amp;quot;Where is the conclusion?&amp;quot;&quot;/&gt;&lt;property id=&quot;20307&quot; value=&quot;418&quot;/&gt;&lt;/object&gt;&lt;object type=&quot;3&quot; unique_id=&quot;84346&quot;&gt;&lt;property id=&quot;20148&quot; value=&quot;5&quot;/&gt;&lt;property id=&quot;20300&quot; value=&quot;Slide 19 - &amp;quot;7th grade Summarization Question&amp;quot;&quot;/&gt;&lt;property id=&quot;20307&quot; value=&quot;419&quot;/&gt;&lt;/object&gt;&lt;object type=&quot;3&quot; unique_id=&quot;84347&quot;&gt;&lt;property id=&quot;20148&quot; value=&quot;5&quot;/&gt;&lt;property id=&quot;20300&quot; value=&quot;Slide 20 - &amp;quot;Summary Plan&amp;quot;&quot;/&gt;&lt;property id=&quot;20307&quot; value=&quot;420&quot;/&gt;&lt;/object&gt;&lt;object type=&quot;3&quot; unique_id=&quot;84348&quot;&gt;&lt;property id=&quot;20148&quot; value=&quot;5&quot;/&gt;&lt;property id=&quot;20300&quot; value=&quot;Slide 21 - &amp;quot;Put it all together&amp;quot;&quot;/&gt;&lt;property id=&quot;20307&quot; value=&quot;421&quot;/&gt;&lt;/object&gt;&lt;object type=&quot;3&quot; unique_id=&quot;84349&quot;&gt;&lt;property id=&quot;20148&quot; value=&quot;5&quot;/&gt;&lt;property id=&quot;20300&quot; value=&quot;Slide 22 - &amp;quot;Incorporating this Strategy into what you are already doing.&amp;quot;&quot;/&gt;&lt;property id=&quot;20307&quot; value=&quot;422&quot;/&gt;&lt;/object&gt;&lt;object type=&quot;3&quot; unique_id=&quot;84350&quot;&gt;&lt;property id=&quot;20148&quot; value=&quot;5&quot;/&gt;&lt;property id=&quot;20300&quot; value=&quot;Slide 24 - &amp;quot;Great Short Answers &amp;quot;&quot;/&gt;&lt;property id=&quot;20307&quot; value=&quot;423&quot;/&gt;&lt;/object&gt;&lt;object type=&quot;3&quot; unique_id=&quot;84351&quot;&gt;&lt;property id=&quot;20148&quot; value=&quot;5&quot;/&gt;&lt;property id=&quot;20300&quot; value=&quot;Slide 25&quot;/&gt;&lt;property id=&quot;20307&quot; value=&quot;424&quot;/&gt;&lt;/object&gt;&lt;object type=&quot;3&quot; unique_id=&quot;84352&quot;&gt;&lt;property id=&quot;20148&quot; value=&quot;5&quot;/&gt;&lt;property id=&quot;20300&quot; value=&quot;Slide 26&quot;/&gt;&lt;property id=&quot;20307&quot; value=&quot;425&quot;/&gt;&lt;/object&gt;&lt;object type=&quot;3&quot; unique_id=&quot;84353&quot;&gt;&lt;property id=&quot;20148&quot; value=&quot;5&quot;/&gt;&lt;property id=&quot;20300&quot; value=&quot;Slide 27 - &amp;quot;Great Short Answers &amp;quot;&quot;/&gt;&lt;property id=&quot;20307&quot; value=&quot;426&quot;/&gt;&lt;/object&gt;&lt;object type=&quot;3&quot; unique_id=&quot;84354&quot;&gt;&lt;property id=&quot;20148&quot; value=&quot;5&quot;/&gt;&lt;property id=&quot;20300&quot; value=&quot;Slide 28 - &amp;quot;Great Short Answer &amp;quot;&quot;/&gt;&lt;property id=&quot;20307&quot; value=&quot;427&quot;/&gt;&lt;/object&gt;&lt;object type=&quot;3&quot; unique_id=&quot;84355&quot;&gt;&lt;property id=&quot;20148&quot; value=&quot;5&quot;/&gt;&lt;property id=&quot;20300&quot; value=&quot;Slide 29&quot;/&gt;&lt;property id=&quot;20307&quot; value=&quot;428&quot;/&gt;&lt;/object&gt;&lt;object type=&quot;3&quot; unique_id=&quot;84356&quot;&gt;&lt;property id=&quot;20148&quot; value=&quot;5&quot;/&gt;&lt;property id=&quot;20300&quot; value=&quot;Slide 31 - &amp;quot;Think About Terminology&amp;quot;&quot;/&gt;&lt;property id=&quot;20307&quot; value=&quot;430&quot;/&gt;&lt;/object&gt;&lt;object type=&quot;3&quot; unique_id=&quot;84357&quot;&gt;&lt;property id=&quot;20148&quot; value=&quot;5&quot;/&gt;&lt;property id=&quot;20300&quot; value=&quot;Slide 32&quot;/&gt;&lt;property id=&quot;20307&quot; value=&quot;431&quot;/&gt;&lt;/object&gt;&lt;object type=&quot;3&quot; unique_id=&quot;84358&quot;&gt;&lt;property id=&quot;20148&quot; value=&quot;5&quot;/&gt;&lt;property id=&quot;20300&quot; value=&quot;Slide 33 - &amp;quot;Think About Colors&amp;quot;&quot;/&gt;&lt;property id=&quot;20307&quot; value=&quot;432&quot;/&gt;&lt;/object&gt;&lt;object type=&quot;3&quot; unique_id=&quot;84359&quot;&gt;&lt;property id=&quot;20148&quot; value=&quot;5&quot;/&gt;&lt;property id=&quot;20300&quot; value=&quot;Slide 34 - &amp;quot;Traffic Light Organization&amp;quot;&quot;/&gt;&lt;property id=&quot;20307&quot; value=&quot;433&quot;/&gt;&lt;/object&gt;&lt;object type=&quot;3&quot; unique_id=&quot;84360&quot;&gt;&lt;property id=&quot;20148&quot; value=&quot;5&quot;/&gt;&lt;property id=&quot;20300&quot; value=&quot;Slide 35 - &amp;quot;   Colors In Action&amp;quot;&quot;/&gt;&lt;property id=&quot;20307&quot; value=&quot;434&quot;/&gt;&lt;/object&gt;&lt;object type=&quot;3&quot; unique_id=&quot;84361&quot;&gt;&lt;property id=&quot;20148&quot; value=&quot;5&quot;/&gt;&lt;property id=&quot;20300&quot; value=&quot;Slide 36 - &amp;quot;Color-Coding &amp;amp; Informal Outlines&amp;quot;&quot;/&gt;&lt;property id=&quot;20307&quot; value=&quot;435&quot;/&gt;&lt;/object&gt;&lt;object type=&quot;3&quot; unique_id=&quot;84362&quot;&gt;&lt;property id=&quot;20148&quot; value=&quot;5&quot;/&gt;&lt;property id=&quot;20300&quot; value=&quot;Slide 37 - &amp;quot;Color-Coding &amp;amp; Informal Outlines&amp;quot;&quot;/&gt;&lt;property id=&quot;20307&quot; value=&quot;436&quot;/&gt;&lt;/object&gt;&lt;object type=&quot;3&quot; unique_id=&quot;84363&quot;&gt;&lt;property id=&quot;20148&quot; value=&quot;5&quot;/&gt;&lt;property id=&quot;20300&quot; value=&quot;Slide 38 - &amp;quot;   Colors In Action&amp;quot;&quot;/&gt;&lt;property id=&quot;20307&quot; value=&quot;437&quot;/&gt;&lt;/object&gt;&lt;object type=&quot;3&quot; unique_id=&quot;84364&quot;&gt;&lt;property id=&quot;20148&quot; value=&quot;5&quot;/&gt;&lt;property id=&quot;20300&quot; value=&quot;Slide 39 - &amp;quot;Color-Coding &amp;amp; Informal Outlines&amp;quot;&quot;/&gt;&lt;property id=&quot;20307&quot; value=&quot;438&quot;/&gt;&lt;/object&gt;&lt;object type=&quot;3&quot; unique_id=&quot;84365&quot;&gt;&lt;property id=&quot;20148&quot; value=&quot;5&quot;/&gt;&lt;property id=&quot;20300&quot; value=&quot;Slide 40 - &amp;quot;Color-Coding &amp;amp; Informal Outlines&amp;quot;&quot;/&gt;&lt;property id=&quot;20307&quot; value=&quot;439&quot;/&gt;&lt;/object&gt;&lt;object type=&quot;3&quot; unique_id=&quot;84366&quot;&gt;&lt;property id=&quot;20148&quot; value=&quot;5&quot;/&gt;&lt;property id=&quot;20300&quot; value=&quot;Slide 41 - &amp;quot;Informal Outlines&amp;quot;&quot;/&gt;&lt;property id=&quot;20307&quot; value=&quot;440&quot;/&gt;&lt;/object&gt;&lt;object type=&quot;3&quot; unique_id=&quot;84367&quot;&gt;&lt;property id=&quot;20148&quot; value=&quot;5&quot;/&gt;&lt;property id=&quot;20300&quot; value=&quot;Slide 42 - &amp;quot;A Great Summer&amp;quot;&quot;/&gt;&lt;property id=&quot;20307&quot; value=&quot;441&quot;/&gt;&lt;/object&gt;&lt;object type=&quot;3&quot; unique_id=&quot;84368&quot;&gt;&lt;property id=&quot;20148&quot; value=&quot;5&quot;/&gt;&lt;property id=&quot;20300&quot; value=&quot;Slide 43 - &amp;quot;Getting Started - Writing from a Prompt &amp;quot;&quot;/&gt;&lt;property id=&quot;20307&quot; value=&quot;442&quot;/&gt;&lt;/object&gt;&lt;object type=&quot;3&quot; unique_id=&quot;84369&quot;&gt;&lt;property id=&quot;20148&quot; value=&quot;5&quot;/&gt;&lt;property id=&quot;20300&quot; value=&quot;Slide 44&quot;/&gt;&lt;property id=&quot;20307&quot; value=&quot;443&quot;/&gt;&lt;/object&gt;&lt;object type=&quot;3&quot; unique_id=&quot;84370&quot;&gt;&lt;property id=&quot;20148&quot; value=&quot;5&quot;/&gt;&lt;property id=&quot;20300&quot; value=&quot;Slide 45&quot;/&gt;&lt;property id=&quot;20307&quot; value=&quot;444&quot;/&gt;&lt;/object&gt;&lt;object type=&quot;3&quot; unique_id=&quot;84371&quot;&gt;&lt;property id=&quot;20148&quot; value=&quot;5&quot;/&gt;&lt;property id=&quot;20300&quot; value=&quot;Slide 46 - &amp;quot;Informal Outlines&amp;quot;&quot;/&gt;&lt;property id=&quot;20307&quot; value=&quot;445&quot;/&gt;&lt;/object&gt;&lt;object type=&quot;3&quot; unique_id=&quot;84372&quot;&gt;&lt;property id=&quot;20148&quot; value=&quot;5&quot;/&gt;&lt;property id=&quot;20300&quot; value=&quot;Slide 47&quot;/&gt;&lt;property id=&quot;20307&quot; value=&quot;446&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5431</Words>
  <Application>Microsoft Office PowerPoint</Application>
  <PresentationFormat>On-screen Show (4:3)</PresentationFormat>
  <Paragraphs>696</Paragraphs>
  <Slides>47</Slides>
  <Notes>41</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AcademicPresentation1</vt:lpstr>
      <vt:lpstr>Specialized instruction in Written Expression: Expository Writing </vt:lpstr>
      <vt:lpstr>Objectives</vt:lpstr>
      <vt:lpstr>Writing a Summary  </vt:lpstr>
      <vt:lpstr>Why focus on the Summarizing Strategy?</vt:lpstr>
      <vt:lpstr>Slide 5</vt:lpstr>
      <vt:lpstr>Four Step Summary Paragraph</vt:lpstr>
      <vt:lpstr>IVF Summary Topic Sentence Step 1</vt:lpstr>
      <vt:lpstr>Identify Item</vt:lpstr>
      <vt:lpstr>Verb</vt:lpstr>
      <vt:lpstr>Verb</vt:lpstr>
      <vt:lpstr>Finish Thought</vt:lpstr>
      <vt:lpstr>Write a Real Sentence Step 2</vt:lpstr>
      <vt:lpstr>Oral Summary Verbs</vt:lpstr>
      <vt:lpstr>Oral Summary Topic Sentences</vt:lpstr>
      <vt:lpstr>Fact Outline Step 3</vt:lpstr>
      <vt:lpstr>Summary Plan</vt:lpstr>
      <vt:lpstr>Cinderella:  A Summary</vt:lpstr>
      <vt:lpstr>Where is the conclusion?</vt:lpstr>
      <vt:lpstr>7th grade Summarization Question</vt:lpstr>
      <vt:lpstr>Summary Plan</vt:lpstr>
      <vt:lpstr>Put it all together</vt:lpstr>
      <vt:lpstr>Incorporating this Strategy into what you are already doing.</vt:lpstr>
      <vt:lpstr>Great short answer</vt:lpstr>
      <vt:lpstr>Great Short Answers </vt:lpstr>
      <vt:lpstr>Slide 25</vt:lpstr>
      <vt:lpstr>Slide 26</vt:lpstr>
      <vt:lpstr>Great Short Answers </vt:lpstr>
      <vt:lpstr>Great Short Answer </vt:lpstr>
      <vt:lpstr>Slide 29</vt:lpstr>
      <vt:lpstr>Expository Writing  </vt:lpstr>
      <vt:lpstr>Think About Terminology</vt:lpstr>
      <vt:lpstr>Slide 32</vt:lpstr>
      <vt:lpstr>Think About Colors</vt:lpstr>
      <vt:lpstr>Traffic Light Organization</vt:lpstr>
      <vt:lpstr>   Colors In Action</vt:lpstr>
      <vt:lpstr>Color-Coding &amp; Informal Outlines</vt:lpstr>
      <vt:lpstr>Color-Coding &amp; Informal Outlines</vt:lpstr>
      <vt:lpstr>   Colors In Action</vt:lpstr>
      <vt:lpstr>Color-Coding &amp; Informal Outlines</vt:lpstr>
      <vt:lpstr>Color-Coding &amp; Informal Outlines</vt:lpstr>
      <vt:lpstr>Informal Outlines</vt:lpstr>
      <vt:lpstr>A Great Summer</vt:lpstr>
      <vt:lpstr>Getting Started - Writing from a Prompt </vt:lpstr>
      <vt:lpstr>Slide 44</vt:lpstr>
      <vt:lpstr>Slide 45</vt:lpstr>
      <vt:lpstr>Informal Outlines</vt:lpstr>
      <vt:lpstr>Slide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2013-06-16T23:11:03Z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